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5" r:id="rId3"/>
    <p:sldId id="263" r:id="rId4"/>
    <p:sldId id="264" r:id="rId5"/>
    <p:sldId id="265" r:id="rId6"/>
    <p:sldId id="274" r:id="rId7"/>
    <p:sldId id="266" r:id="rId8"/>
    <p:sldId id="268" r:id="rId9"/>
    <p:sldId id="270" r:id="rId10"/>
    <p:sldId id="276" r:id="rId11"/>
    <p:sldId id="269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EFF"/>
    <a:srgbClr val="73FDD6"/>
    <a:srgbClr val="76D6FF"/>
    <a:srgbClr val="FF7E79"/>
    <a:srgbClr val="FEFFFE"/>
    <a:srgbClr val="F5F5F5"/>
    <a:srgbClr val="FBFBFB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90"/>
  </p:normalViewPr>
  <p:slideViewPr>
    <p:cSldViewPr snapToGrid="0" snapToObjects="1">
      <p:cViewPr varScale="1">
        <p:scale>
          <a:sx n="115" d="100"/>
          <a:sy n="115" d="100"/>
        </p:scale>
        <p:origin x="4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C129D-ABC2-9749-9108-92FFA1817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C0C80D-923A-E548-A520-3E207955E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CC5745-CC4E-074E-B314-C3D23109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39294C-1542-2F4C-A1BD-0762B415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392862-A6B3-6C4E-B012-ED9B75FA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7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AC452-DFA8-F347-9B0A-2F0F4F822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50804B5-62CF-0249-B55C-6C531EA58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BDEF84-CB96-D543-B0C0-171CF0C7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4FED2A-F342-234D-A211-FF9C5888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58522E-940B-C84A-B578-A562725F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4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53CB024-90A5-B944-9A7C-C766EE7C6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40615E-676E-E241-AA8E-B41C6A5B0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4B171C-8EA9-4C4A-AAAE-2098FF0B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0C19A2-31A9-0C4F-A5C6-55BE6975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4C69C4-E4BB-1F41-A09C-6165075B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9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1D5C3-B134-0148-AD47-26C7E60B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BFB76D-D26E-AC45-A907-E049661E0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2CA00A-F9AA-8248-90B0-C90B1CAD9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4854FA-78C6-EE46-92D3-03127B59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5BA840-F3CD-7148-9260-ED4B035F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46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3E3E6A-5BB0-6044-9C95-2BEFF9F2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D57A85-1641-E546-B50B-834087AC5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77BF98-0D45-DF4B-AF0A-DF65137C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513070-A954-8D44-8FD1-5E40B3E0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785320-436C-5541-9AFD-51F9860F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2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FF064-5E2D-A34B-883E-14D4A44C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17BDC5-8490-1542-9E01-6DB1F26AB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6A2F5E-9844-D041-A0EB-B18B96A18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F06BCE-FB8D-324F-B4F9-F3AB2283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DB7978-21C7-0045-86E3-3E5FE897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A830C0-A11C-2A42-9578-54C18AF8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2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A1E8E-A45E-A441-894B-E7AD448F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A756BA-8AF9-9D40-A356-8F2D59BEF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E877AF-E6B1-C347-ADB5-0C9E9ED93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A50FEC-4418-3E43-8FA2-A1257F550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D162944-A33D-2D4D-8AB0-A1F0272FB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BB74FD-A773-F741-885A-C0442120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5F0A84E-7A1F-A347-9628-017EB3A73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90A71D-10F5-9841-A2D8-7F00C65A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2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EA2A9B-3F90-7B43-842B-52F230B6F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A9BD71-5E0D-BE42-8ABB-6F05AD416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5A20F6-CF67-3040-9359-21FCD7B8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EDC98E-E286-664B-A1BE-778185C8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42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F61E92-567D-8B42-9AA3-4D68A8938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9FA2796-0CB4-DB4B-951D-31811A2D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4C6F3E-DC03-3F43-B163-C956296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8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FC4B74-C2F4-2246-8F5C-832FC1F0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DB56A8-294D-E840-AB84-F317D8BCC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60A942-F4E9-4F45-86B2-4854BB1BB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2D6316-329F-E945-8BB7-8A03F807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342FB0-45DA-7146-B9D8-6EB218F58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8CB3C9-AF81-CE48-9B7C-448DC6D3C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3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3C118-477D-2A4F-8953-EB86C9C9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5984C8-D671-B047-BF0B-93064928C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FBD82A-CAC4-1743-B122-290FB08F7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3421AA-2472-3441-B259-8819127A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BE0168-3E54-124B-825D-0DA640A5D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851774-178D-F44D-B729-C4593B3B8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F977633-6D73-3A4C-88EE-D5ACEF55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71D6D1-47D8-6244-8C58-A0536D179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56F6F9-3530-C444-A8CB-D5279F330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527EA-EF58-AC41-B0A6-3275F5CBA07F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3EA636-B75B-4240-A53D-7D006DB71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F5FDEA-BEB6-E644-BB2D-89D343AF6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67622-E353-5B4E-A117-B9B69EC28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95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503B2BB-43D8-4949-99DD-84A35775D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id="{65FABC8A-32B0-BD46-A7FF-9AF996820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3386" y="394068"/>
            <a:ext cx="7734301" cy="1728787"/>
          </a:xfrm>
        </p:spPr>
        <p:txBody>
          <a:bodyPr>
            <a:normAutofit/>
          </a:bodyPr>
          <a:lstStyle/>
          <a:p>
            <a:r>
              <a:rPr lang="de-DE" sz="6000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Bonjour</a:t>
            </a:r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 </a:t>
            </a:r>
            <a:r>
              <a:rPr lang="de-DE" dirty="0">
                <a:latin typeface="Baguet Script" panose="020F0502020204030204" pitchFamily="34" charset="0"/>
                <a:cs typeface="Baguet Script" panose="020F0502020204030204" pitchFamily="34" charset="0"/>
              </a:rPr>
              <a:t>et </a:t>
            </a:r>
            <a:r>
              <a:rPr lang="de-DE" sz="6000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bienvenue</a:t>
            </a:r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!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F0EBB8B-FFD9-E24A-9AF3-A93A91BD7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498" y="2963415"/>
            <a:ext cx="6696078" cy="2184290"/>
          </a:xfrm>
          <a:noFill/>
        </p:spPr>
        <p:txBody>
          <a:bodyPr>
            <a:normAutofit/>
          </a:bodyPr>
          <a:lstStyle/>
          <a:p>
            <a:r>
              <a:rPr lang="de-DE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de-DE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NZÖS</a:t>
            </a:r>
            <a:r>
              <a:rPr lang="de-DE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ISCH</a:t>
            </a:r>
            <a:b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als zweite Fremdsprache</a:t>
            </a:r>
          </a:p>
          <a:p>
            <a:r>
              <a:rPr 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SAS Königstein</a:t>
            </a:r>
            <a:endParaRPr lang="de-DE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EF5B0F-DAB9-B741-ADD4-6556DD6CF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230505"/>
            <a:ext cx="1598450" cy="11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A09DC3F-189E-5641-91C0-282086F43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A9D814BF-DB8E-E440-AF62-B46C07DC6090}"/>
              </a:ext>
            </a:extLst>
          </p:cNvPr>
          <p:cNvSpPr/>
          <p:nvPr/>
        </p:nvSpPr>
        <p:spPr>
          <a:xfrm>
            <a:off x="478236" y="604637"/>
            <a:ext cx="11080352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40196BE-D593-1149-AE49-C2E48C010D6A}"/>
              </a:ext>
            </a:extLst>
          </p:cNvPr>
          <p:cNvSpPr txBox="1"/>
          <p:nvPr/>
        </p:nvSpPr>
        <p:spPr>
          <a:xfrm>
            <a:off x="1255138" y="785580"/>
            <a:ext cx="813758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Heraus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forde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rungen</a:t>
            </a:r>
            <a:endParaRPr lang="de-DE" sz="3400" b="1" cap="none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F6D4A6-75F4-6C49-B12A-50DDC4B3AC86}"/>
              </a:ext>
            </a:extLst>
          </p:cNvPr>
          <p:cNvSpPr txBox="1"/>
          <p:nvPr/>
        </p:nvSpPr>
        <p:spPr>
          <a:xfrm>
            <a:off x="639600" y="1597681"/>
            <a:ext cx="1023772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  <a:defRPr/>
            </a:pPr>
            <a:r>
              <a:rPr lang="de-DE" sz="2200" b="1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B</a:t>
            </a:r>
            <a:r>
              <a:rPr lang="de-DE" sz="2200" b="1" dirty="0">
                <a:solidFill>
                  <a:srgbClr val="000000"/>
                </a:solidFill>
                <a:latin typeface="Calibri"/>
                <a:cs typeface="Calibri"/>
              </a:rPr>
              <a:t>ei Vokabeln, Rechtschreibung, Grammatik &amp;  Aussprache:</a:t>
            </a:r>
          </a:p>
          <a:p>
            <a:pPr>
              <a:defRPr/>
            </a:pPr>
            <a:endParaRPr lang="de-DE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Parallelen zum Deutschen/Englischen (z.B. Telefon –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téléphone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forest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 –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forêt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) und gleichzeitig großer Anteil wirklich „fremder“ Wörter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Accents (z.B.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é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è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â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ç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0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ï</a:t>
            </a:r>
            <a:r>
              <a:rPr lang="de-DE" sz="2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2400" dirty="0">
                <a:solidFill>
                  <a:srgbClr val="202124"/>
                </a:solidFill>
                <a:latin typeface="arial" panose="020B0604020202020204" pitchFamily="34" charset="0"/>
              </a:rPr>
              <a:t>)</a:t>
            </a:r>
            <a:endParaRPr lang="de-DE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200" dirty="0">
              <a:solidFill>
                <a:srgbClr val="000000"/>
              </a:solidFill>
              <a:latin typeface="Calibri"/>
              <a:cs typeface="Calibri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Stumme Buchstaben (z.B.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un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homme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l‘hôpital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200" dirty="0">
              <a:solidFill>
                <a:srgbClr val="000000"/>
              </a:solidFill>
              <a:latin typeface="Calibri"/>
              <a:cs typeface="Calibri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Buchstaben mit unterschiedlicher Aussprache (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z.B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: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élève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fille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bonjour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garage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beaucoup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 [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boku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])</a:t>
            </a:r>
          </a:p>
          <a:p>
            <a:pPr>
              <a:defRPr/>
            </a:pPr>
            <a:endParaRPr lang="de-DE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1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B5CE684-89F8-D041-8A33-68D002139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BF809A3C-7B44-4C48-889B-A0E77E7DDEBE}"/>
              </a:ext>
            </a:extLst>
          </p:cNvPr>
          <p:cNvSpPr/>
          <p:nvPr/>
        </p:nvSpPr>
        <p:spPr>
          <a:xfrm>
            <a:off x="1767342" y="535775"/>
            <a:ext cx="8486125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5AA2E21-A37E-0E45-91C0-D749FEBDDB10}"/>
              </a:ext>
            </a:extLst>
          </p:cNvPr>
          <p:cNvSpPr txBox="1"/>
          <p:nvPr/>
        </p:nvSpPr>
        <p:spPr>
          <a:xfrm>
            <a:off x="2108168" y="762857"/>
            <a:ext cx="7975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Was sollten die </a:t>
            </a:r>
            <a:r>
              <a:rPr lang="de-DE" sz="32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Schüler*innen </a:t>
            </a:r>
            <a:r>
              <a:rPr lang="de-DE" sz="32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mitbringen?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5258466-57CF-7649-A542-7ED65BBB2405}"/>
              </a:ext>
            </a:extLst>
          </p:cNvPr>
          <p:cNvSpPr txBox="1"/>
          <p:nvPr/>
        </p:nvSpPr>
        <p:spPr>
          <a:xfrm>
            <a:off x="3630049" y="1803290"/>
            <a:ext cx="634262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Regelmäßiges Üben von</a:t>
            </a: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 </a:t>
            </a: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Vokabeln, Grammatik, Aussprache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Lust und Interesse, sich auf die neue Sprache einzulassen und sie auszuprobieren</a:t>
            </a:r>
          </a:p>
          <a:p>
            <a:pPr>
              <a:defRPr/>
            </a:pPr>
            <a:endParaRPr lang="de-DE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Lust auf Kommunikation</a:t>
            </a:r>
          </a:p>
          <a:p>
            <a:pPr>
              <a:defRPr/>
            </a:pPr>
            <a:b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</a:br>
            <a:endParaRPr lang="de-DE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21" name="Picture 4" descr="Lernen - Kostenlose nutzer Icons">
            <a:extLst>
              <a:ext uri="{FF2B5EF4-FFF2-40B4-BE49-F238E27FC236}">
                <a16:creationId xmlns:a16="http://schemas.microsoft.com/office/drawing/2014/main" id="{D15C802D-FD03-524C-8B6F-1AE054A1C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782" y="4321356"/>
            <a:ext cx="1781711" cy="178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0BD1960-7891-2346-9A92-B61256E9FEAE}"/>
              </a:ext>
            </a:extLst>
          </p:cNvPr>
          <p:cNvSpPr/>
          <p:nvPr/>
        </p:nvSpPr>
        <p:spPr>
          <a:xfrm>
            <a:off x="3110935" y="1970107"/>
            <a:ext cx="401882" cy="3751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871A66-4AB9-5840-8028-9563AF59950E}"/>
              </a:ext>
            </a:extLst>
          </p:cNvPr>
          <p:cNvSpPr/>
          <p:nvPr/>
        </p:nvSpPr>
        <p:spPr>
          <a:xfrm>
            <a:off x="3110935" y="4837079"/>
            <a:ext cx="401882" cy="3751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D04B88-CE27-DA48-BD30-067430EF15E7}"/>
              </a:ext>
            </a:extLst>
          </p:cNvPr>
          <p:cNvSpPr/>
          <p:nvPr/>
        </p:nvSpPr>
        <p:spPr>
          <a:xfrm>
            <a:off x="3110935" y="3428999"/>
            <a:ext cx="401882" cy="3751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06AB3CE2-5D3B-264B-9FE8-D3289C889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526" y="1643566"/>
            <a:ext cx="843415" cy="843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8020434-01FF-B947-AC1D-1414EA762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456" y="4492394"/>
            <a:ext cx="843415" cy="84341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C5A7C08-E4D2-604A-80A0-337C7AC35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169" y="3067980"/>
            <a:ext cx="843415" cy="8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0818EA-FF42-5246-BEE5-F6DDE41B1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pic>
        <p:nvPicPr>
          <p:cNvPr id="6" name="Picture 1" descr="page2image87764080">
            <a:extLst>
              <a:ext uri="{FF2B5EF4-FFF2-40B4-BE49-F238E27FC236}">
                <a16:creationId xmlns:a16="http://schemas.microsoft.com/office/drawing/2014/main" id="{F2A8FB57-F471-C948-BC8C-FC22D50FB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13072" b="-1"/>
          <a:stretch/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325D27B-0E7B-3147-9B38-D724733C4AF7}"/>
              </a:ext>
            </a:extLst>
          </p:cNvPr>
          <p:cNvSpPr txBox="1"/>
          <p:nvPr/>
        </p:nvSpPr>
        <p:spPr>
          <a:xfrm>
            <a:off x="-779039" y="5103664"/>
            <a:ext cx="77168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1" dirty="0"/>
              <a:t>Was sagen/denken unsere Schüler*innen über</a:t>
            </a:r>
            <a:br>
              <a:rPr lang="de-DE" sz="3600" b="1" dirty="0"/>
            </a:br>
            <a:r>
              <a:rPr lang="de-DE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de-DE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NZÖS</a:t>
            </a:r>
            <a:r>
              <a:rPr lang="de-DE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ISCH?</a:t>
            </a:r>
            <a:endParaRPr lang="de-DE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45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B995193-757A-B449-8BF3-34B1B7446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e Legende 5">
            <a:extLst>
              <a:ext uri="{FF2B5EF4-FFF2-40B4-BE49-F238E27FC236}">
                <a16:creationId xmlns:a16="http://schemas.microsoft.com/office/drawing/2014/main" id="{84FAD320-8BE4-F747-B17F-120D52EFA324}"/>
              </a:ext>
            </a:extLst>
          </p:cNvPr>
          <p:cNvSpPr/>
          <p:nvPr/>
        </p:nvSpPr>
        <p:spPr>
          <a:xfrm>
            <a:off x="120122" y="4121080"/>
            <a:ext cx="3107171" cy="1821627"/>
          </a:xfrm>
          <a:prstGeom prst="wedgeEllipseCallout">
            <a:avLst>
              <a:gd name="adj1" fmla="val 25286"/>
              <a:gd name="adj2" fmla="val 83187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„Man kann französische Lieder und Filme verstehen – das gibt ein gutes Gefühl!“</a:t>
            </a:r>
          </a:p>
          <a:p>
            <a:pPr algn="ctr"/>
            <a:endParaRPr lang="de-DE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Ovale Legende 6">
            <a:extLst>
              <a:ext uri="{FF2B5EF4-FFF2-40B4-BE49-F238E27FC236}">
                <a16:creationId xmlns:a16="http://schemas.microsoft.com/office/drawing/2014/main" id="{9190FD4D-3471-5249-A902-C5DCF9B167E9}"/>
              </a:ext>
            </a:extLst>
          </p:cNvPr>
          <p:cNvSpPr/>
          <p:nvPr/>
        </p:nvSpPr>
        <p:spPr>
          <a:xfrm>
            <a:off x="9092004" y="442857"/>
            <a:ext cx="2624866" cy="142000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„Französisch ist eine Sprache, die wunderschön klingt!“</a:t>
            </a:r>
          </a:p>
        </p:txBody>
      </p:sp>
      <p:sp>
        <p:nvSpPr>
          <p:cNvPr id="8" name="Ovale Legende 7">
            <a:extLst>
              <a:ext uri="{FF2B5EF4-FFF2-40B4-BE49-F238E27FC236}">
                <a16:creationId xmlns:a16="http://schemas.microsoft.com/office/drawing/2014/main" id="{0554782A-9B7E-9644-8283-5AD641B12331}"/>
              </a:ext>
            </a:extLst>
          </p:cNvPr>
          <p:cNvSpPr/>
          <p:nvPr/>
        </p:nvSpPr>
        <p:spPr>
          <a:xfrm>
            <a:off x="4364917" y="260872"/>
            <a:ext cx="3465757" cy="1783977"/>
          </a:xfrm>
          <a:prstGeom prst="wedgeEllipseCallout">
            <a:avLst>
              <a:gd name="adj1" fmla="val 23019"/>
              <a:gd name="adj2" fmla="val 92045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„Mit Französisch ist es leichter, andere Fremdsprachen zu lernen.“</a:t>
            </a:r>
          </a:p>
        </p:txBody>
      </p:sp>
      <p:sp>
        <p:nvSpPr>
          <p:cNvPr id="9" name="Ovale Legende 8">
            <a:extLst>
              <a:ext uri="{FF2B5EF4-FFF2-40B4-BE49-F238E27FC236}">
                <a16:creationId xmlns:a16="http://schemas.microsoft.com/office/drawing/2014/main" id="{8EA13284-F14A-B440-9C34-26AC8F2F7AB4}"/>
              </a:ext>
            </a:extLst>
          </p:cNvPr>
          <p:cNvSpPr/>
          <p:nvPr/>
        </p:nvSpPr>
        <p:spPr>
          <a:xfrm>
            <a:off x="8631220" y="3056969"/>
            <a:ext cx="3254187" cy="1783977"/>
          </a:xfrm>
          <a:prstGeom prst="wedgeEllipseCallout">
            <a:avLst>
              <a:gd name="adj1" fmla="val -18183"/>
              <a:gd name="adj2" fmla="val 90995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„Mit Französisch ist es leichter, sp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äter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 im Beruf international tätig zu werden.“</a:t>
            </a:r>
          </a:p>
        </p:txBody>
      </p:sp>
      <p:sp>
        <p:nvSpPr>
          <p:cNvPr id="10" name="Ovale Legende 9">
            <a:extLst>
              <a:ext uri="{FF2B5EF4-FFF2-40B4-BE49-F238E27FC236}">
                <a16:creationId xmlns:a16="http://schemas.microsoft.com/office/drawing/2014/main" id="{FCF5B62A-DD9C-7B4E-AC12-879054088014}"/>
              </a:ext>
            </a:extLst>
          </p:cNvPr>
          <p:cNvSpPr/>
          <p:nvPr/>
        </p:nvSpPr>
        <p:spPr>
          <a:xfrm>
            <a:off x="3347415" y="2892014"/>
            <a:ext cx="3376114" cy="1466624"/>
          </a:xfrm>
          <a:prstGeom prst="wedgeEllipseCallout">
            <a:avLst>
              <a:gd name="adj1" fmla="val -43439"/>
              <a:gd name="adj2" fmla="val 60688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„Man kann an Frankreichaustauschen teilnehmen.“</a:t>
            </a:r>
          </a:p>
        </p:txBody>
      </p:sp>
      <p:sp>
        <p:nvSpPr>
          <p:cNvPr id="11" name="Wolkenförmige Legende 10">
            <a:extLst>
              <a:ext uri="{FF2B5EF4-FFF2-40B4-BE49-F238E27FC236}">
                <a16:creationId xmlns:a16="http://schemas.microsoft.com/office/drawing/2014/main" id="{5ECF4215-FDC4-2542-B0B1-C370818E6E1F}"/>
              </a:ext>
            </a:extLst>
          </p:cNvPr>
          <p:cNvSpPr/>
          <p:nvPr/>
        </p:nvSpPr>
        <p:spPr>
          <a:xfrm>
            <a:off x="475130" y="604222"/>
            <a:ext cx="2492187" cy="1611854"/>
          </a:xfrm>
          <a:prstGeom prst="cloudCallout">
            <a:avLst>
              <a:gd name="adj1" fmla="val -25581"/>
              <a:gd name="adj2" fmla="val 7317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„Französisch ist die Sprache der Liebe.“</a:t>
            </a:r>
          </a:p>
        </p:txBody>
      </p:sp>
      <p:sp>
        <p:nvSpPr>
          <p:cNvPr id="12" name="Wolkenförmige Legende 11">
            <a:extLst>
              <a:ext uri="{FF2B5EF4-FFF2-40B4-BE49-F238E27FC236}">
                <a16:creationId xmlns:a16="http://schemas.microsoft.com/office/drawing/2014/main" id="{75FAE7B4-21DE-5744-8324-F7C071B4C252}"/>
              </a:ext>
            </a:extLst>
          </p:cNvPr>
          <p:cNvSpPr/>
          <p:nvPr/>
        </p:nvSpPr>
        <p:spPr>
          <a:xfrm>
            <a:off x="5380167" y="4667921"/>
            <a:ext cx="2965524" cy="161185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„Frankreich hat eine wunderbare Kultur.“</a:t>
            </a:r>
          </a:p>
        </p:txBody>
      </p:sp>
    </p:spTree>
    <p:extLst>
      <p:ext uri="{BB962C8B-B14F-4D97-AF65-F5344CB8AC3E}">
        <p14:creationId xmlns:p14="http://schemas.microsoft.com/office/powerpoint/2010/main" val="14445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D8368E3-1982-AD4F-ADF7-8A34F063F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E488D18C-42B9-7B4C-9F9F-715A4830BED7}"/>
              </a:ext>
            </a:extLst>
          </p:cNvPr>
          <p:cNvSpPr txBox="1">
            <a:spLocks/>
          </p:cNvSpPr>
          <p:nvPr/>
        </p:nvSpPr>
        <p:spPr>
          <a:xfrm>
            <a:off x="4376064" y="666150"/>
            <a:ext cx="7815936" cy="1728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Merci </a:t>
            </a:r>
            <a:r>
              <a:rPr lang="de-DE" sz="6000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pour</a:t>
            </a:r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 </a:t>
            </a:r>
            <a:r>
              <a:rPr lang="de-DE" sz="6000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votre</a:t>
            </a:r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 </a:t>
            </a:r>
            <a:r>
              <a:rPr lang="de-DE" sz="6000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attention</a:t>
            </a:r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.</a:t>
            </a:r>
          </a:p>
          <a:p>
            <a:pPr algn="ctr"/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A </a:t>
            </a:r>
            <a:r>
              <a:rPr lang="de-DE" sz="6000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bientôt</a:t>
            </a:r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! </a:t>
            </a:r>
          </a:p>
        </p:txBody>
      </p:sp>
      <p:pic>
        <p:nvPicPr>
          <p:cNvPr id="9" name="Inhaltsplatzhalter 3" descr="Collage_1.jpg">
            <a:extLst>
              <a:ext uri="{FF2B5EF4-FFF2-40B4-BE49-F238E27FC236}">
                <a16:creationId xmlns:a16="http://schemas.microsoft.com/office/drawing/2014/main" id="{836B9A43-0F09-3947-9606-D28810DCE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20021"/>
          <a:stretch/>
        </p:blipFill>
        <p:spPr>
          <a:xfrm>
            <a:off x="5547757" y="2560319"/>
            <a:ext cx="5480694" cy="2739391"/>
          </a:xfrm>
          <a:effectLst>
            <a:softEdge rad="291504"/>
          </a:effectLst>
        </p:spPr>
      </p:pic>
    </p:spTree>
    <p:extLst>
      <p:ext uri="{BB962C8B-B14F-4D97-AF65-F5344CB8AC3E}">
        <p14:creationId xmlns:p14="http://schemas.microsoft.com/office/powerpoint/2010/main" val="416518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9EA511-1E14-D546-86F2-2E806661C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0" y="10"/>
            <a:ext cx="9669642" cy="6857990"/>
          </a:xfrm>
          <a:prstGeom prst="rect">
            <a:avLst/>
          </a:prstGeom>
          <a:gradFill>
            <a:gsLst>
              <a:gs pos="100000">
                <a:srgbClr val="FEFFFE">
                  <a:lumMod val="0"/>
                  <a:lumOff val="100000"/>
                </a:srgb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DEC462C-B207-CD4A-B40B-977F43B12A1E}"/>
              </a:ext>
            </a:extLst>
          </p:cNvPr>
          <p:cNvSpPr txBox="1"/>
          <p:nvPr/>
        </p:nvSpPr>
        <p:spPr>
          <a:xfrm>
            <a:off x="4915916" y="991225"/>
            <a:ext cx="70381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/>
              <a:t>Warum 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NZÖS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ISCH</a:t>
            </a:r>
            <a:endParaRPr lang="de-DE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de-DE" sz="4400" b="1" dirty="0"/>
              <a:t>als zweite Fremdsprache?</a:t>
            </a:r>
          </a:p>
        </p:txBody>
      </p:sp>
      <p:pic>
        <p:nvPicPr>
          <p:cNvPr id="13" name="Picture 6" descr="Parlez-vous francais? 2 – LINE stickers | LINE STORE">
            <a:extLst>
              <a:ext uri="{FF2B5EF4-FFF2-40B4-BE49-F238E27FC236}">
                <a16:creationId xmlns:a16="http://schemas.microsoft.com/office/drawing/2014/main" id="{D85C800F-CE03-F949-BA95-EBABDF4E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34" y="3615386"/>
            <a:ext cx="3335217" cy="333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e Legende 13">
            <a:extLst>
              <a:ext uri="{FF2B5EF4-FFF2-40B4-BE49-F238E27FC236}">
                <a16:creationId xmlns:a16="http://schemas.microsoft.com/office/drawing/2014/main" id="{2E8C62F6-19CD-6B4F-A135-172FD2A2B0F2}"/>
              </a:ext>
            </a:extLst>
          </p:cNvPr>
          <p:cNvSpPr/>
          <p:nvPr/>
        </p:nvSpPr>
        <p:spPr>
          <a:xfrm flipH="1">
            <a:off x="7492221" y="3247655"/>
            <a:ext cx="2355350" cy="1178206"/>
          </a:xfrm>
          <a:prstGeom prst="wedgeEllipseCallout">
            <a:avLst>
              <a:gd name="adj1" fmla="val -48938"/>
              <a:gd name="adj2" fmla="val 58762"/>
            </a:avLst>
          </a:prstGeom>
          <a:solidFill>
            <a:srgbClr val="97DEFF">
              <a:alpha val="69804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tx1"/>
                </a:solidFill>
              </a:rPr>
              <a:t>Parlez-vous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français</a:t>
            </a:r>
            <a:r>
              <a:rPr lang="de-DE" sz="2400" dirty="0">
                <a:solidFill>
                  <a:schemeClr val="tx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0368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6AC4A181-D4DC-9F41-8D18-AABF17CD62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52763F7D-10F4-2F44-B1C9-42CABA5EEE3D}"/>
              </a:ext>
            </a:extLst>
          </p:cNvPr>
          <p:cNvSpPr/>
          <p:nvPr/>
        </p:nvSpPr>
        <p:spPr>
          <a:xfrm>
            <a:off x="478236" y="604637"/>
            <a:ext cx="11235527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Bild 1">
            <a:extLst>
              <a:ext uri="{FF2B5EF4-FFF2-40B4-BE49-F238E27FC236}">
                <a16:creationId xmlns:a16="http://schemas.microsoft.com/office/drawing/2014/main" id="{EBE9695C-BFC5-B342-98FF-CFB366A0F3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r="16952" b="2"/>
          <a:stretch/>
        </p:blipFill>
        <p:spPr bwMode="auto">
          <a:xfrm>
            <a:off x="7529633" y="-91645"/>
            <a:ext cx="5140603" cy="4393604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8ED90BE-E4C7-7243-B035-15D35873F5F8}"/>
              </a:ext>
            </a:extLst>
          </p:cNvPr>
          <p:cNvSpPr txBox="1"/>
          <p:nvPr/>
        </p:nvSpPr>
        <p:spPr>
          <a:xfrm>
            <a:off x="652894" y="1718037"/>
            <a:ext cx="1088620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/>
              <a:t>Rund 200 Millionen Menschen sprechen</a:t>
            </a:r>
            <a:br>
              <a:rPr lang="de-DE" sz="2600" dirty="0"/>
            </a:br>
            <a:r>
              <a:rPr lang="de-DE" sz="2600" dirty="0"/>
              <a:t>weltweit Französisch</a:t>
            </a:r>
            <a:br>
              <a:rPr lang="de-DE" sz="2600" dirty="0"/>
            </a:br>
            <a:endParaRPr lang="de-DE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/>
              <a:t>Auf allen 5 Kontinenten vertreten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/>
              <a:t>Amtssprache in 35 Staaten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/>
              <a:t>Fremdsprache, die neben Englisch und Spanisch weltweit am häufigsten gelernt wird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/>
              <a:t>Offizielle Sprache internationaler Organisationen (UNO, EU, NATO…)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480CCB1-F75A-174F-AA6B-A2DD9873A515}"/>
              </a:ext>
            </a:extLst>
          </p:cNvPr>
          <p:cNvSpPr txBox="1"/>
          <p:nvPr/>
        </p:nvSpPr>
        <p:spPr>
          <a:xfrm>
            <a:off x="478236" y="957429"/>
            <a:ext cx="714176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1. Französisch</a:t>
            </a:r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ist eine </a:t>
            </a:r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Weltsprache!</a:t>
            </a:r>
          </a:p>
        </p:txBody>
      </p:sp>
    </p:spTree>
    <p:extLst>
      <p:ext uri="{BB962C8B-B14F-4D97-AF65-F5344CB8AC3E}">
        <p14:creationId xmlns:p14="http://schemas.microsoft.com/office/powerpoint/2010/main" val="13288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DC31E1B3-EF31-2A4D-A60C-4D097034C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5F3228ED-FB51-4B49-9657-CD7F17E03718}"/>
              </a:ext>
            </a:extLst>
          </p:cNvPr>
          <p:cNvSpPr/>
          <p:nvPr/>
        </p:nvSpPr>
        <p:spPr>
          <a:xfrm>
            <a:off x="478236" y="1032556"/>
            <a:ext cx="11235527" cy="4923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793CD8-0179-064A-9C33-FD18433F9D49}"/>
              </a:ext>
            </a:extLst>
          </p:cNvPr>
          <p:cNvSpPr txBox="1"/>
          <p:nvPr/>
        </p:nvSpPr>
        <p:spPr>
          <a:xfrm>
            <a:off x="652895" y="2120050"/>
            <a:ext cx="108862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Politisch und ökonomisch wichtiger Partner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Intensive deutsch-französische Beziehungen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Zahlreiche </a:t>
            </a:r>
            <a:r>
              <a:rPr lang="de-DE" sz="2800" dirty="0" err="1">
                <a:solidFill>
                  <a:srgbClr val="000000"/>
                </a:solidFill>
                <a:latin typeface="Calibri"/>
                <a:cs typeface="Calibri"/>
              </a:rPr>
              <a:t>binationale</a:t>
            </a: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 Studiengänge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Internationalisierung des Arbeitsmarktes</a:t>
            </a:r>
          </a:p>
          <a:p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 </a:t>
            </a: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Zahlreiche Bereiche/Berufszweige, in denen Französisch von Vorteil ist</a:t>
            </a:r>
            <a:endParaRPr lang="de-DE" sz="2800" dirty="0"/>
          </a:p>
        </p:txBody>
      </p:sp>
      <p:pic>
        <p:nvPicPr>
          <p:cNvPr id="8198" name="Picture 6" descr="Welche Zukunft hat die deutsch-französische Freundschaft in Europa? - Der  Landesbeauftragte für politische Bildung in Schleswig-Holstein">
            <a:extLst>
              <a:ext uri="{FF2B5EF4-FFF2-40B4-BE49-F238E27FC236}">
                <a16:creationId xmlns:a16="http://schemas.microsoft.com/office/drawing/2014/main" id="{287CD1BA-EEAF-8844-92E2-DEECADAD7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391" y="2144357"/>
            <a:ext cx="2264485" cy="226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 8">
            <a:extLst>
              <a:ext uri="{FF2B5EF4-FFF2-40B4-BE49-F238E27FC236}">
                <a16:creationId xmlns:a16="http://schemas.microsoft.com/office/drawing/2014/main" id="{2E2BDAB2-F206-F142-83F8-C23D6EC6A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234" y="293781"/>
            <a:ext cx="3572188" cy="217816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A405DB8-EB54-254B-A104-7A1F27BDB029}"/>
              </a:ext>
            </a:extLst>
          </p:cNvPr>
          <p:cNvSpPr txBox="1"/>
          <p:nvPr/>
        </p:nvSpPr>
        <p:spPr>
          <a:xfrm>
            <a:off x="478236" y="1295996"/>
            <a:ext cx="70400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2. Politisch-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ökonomischer </a:t>
            </a:r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Aspekt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72573B30-35D8-974A-8C04-1DC1C12061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0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844415D4-88B6-7A44-A496-274941142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2CCB6A77-459D-1140-8367-98A44445AC33}"/>
              </a:ext>
            </a:extLst>
          </p:cNvPr>
          <p:cNvSpPr/>
          <p:nvPr/>
        </p:nvSpPr>
        <p:spPr>
          <a:xfrm>
            <a:off x="478236" y="604637"/>
            <a:ext cx="11235527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45FA96F-D2EF-2944-BF20-3C88CDA27E61}"/>
              </a:ext>
            </a:extLst>
          </p:cNvPr>
          <p:cNvSpPr txBox="1"/>
          <p:nvPr/>
        </p:nvSpPr>
        <p:spPr>
          <a:xfrm>
            <a:off x="757096" y="1917721"/>
            <a:ext cx="108862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Nachbar- und Urlaubsland</a:t>
            </a:r>
          </a:p>
          <a:p>
            <a:r>
              <a:rPr lang="de-DE" sz="2800" dirty="0"/>
              <a:t>      </a:t>
            </a:r>
            <a:r>
              <a:rPr lang="de-DE" sz="2800" dirty="0">
                <a:sym typeface="Wingdings" pitchFamily="2" charset="2"/>
              </a:rPr>
              <a:t> touristischer Nutzen</a:t>
            </a:r>
            <a:br>
              <a:rPr lang="de-DE" sz="2800" dirty="0">
                <a:sym typeface="Wingdings" pitchFamily="2" charset="2"/>
              </a:rPr>
            </a:b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Präsenz im Alltag durch Musik und Filme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Viele deutsche Wörter sind französischen Ursprungs</a:t>
            </a:r>
            <a:br>
              <a:rPr lang="de-DE" sz="2800" dirty="0"/>
            </a:br>
            <a:r>
              <a:rPr lang="de-DE" sz="2800" dirty="0">
                <a:sym typeface="Wingdings" pitchFamily="2" charset="2"/>
              </a:rPr>
              <a:t> z.B. </a:t>
            </a:r>
            <a:r>
              <a:rPr lang="de-DE" sz="2800" i="1" dirty="0">
                <a:sym typeface="Wingdings" pitchFamily="2" charset="2"/>
              </a:rPr>
              <a:t>Camembert, Dessert, Baguette, Parfüm, Konfitüre </a:t>
            </a:r>
            <a:r>
              <a:rPr lang="de-DE" sz="2800" dirty="0">
                <a:sym typeface="Wingdings" pitchFamily="2" charset="2"/>
              </a:rPr>
              <a:t>etc.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endParaRPr lang="de-DE" sz="2800" dirty="0">
              <a:sym typeface="Wingdings" pitchFamily="2" charset="2"/>
            </a:endParaRP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de-DE" sz="2800" dirty="0">
                <a:sym typeface="Wingdings" pitchFamily="2" charset="2"/>
              </a:rPr>
              <a:t>Hilfreich für weitere romanische Sprachen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F4E2C08-3178-0D41-8152-3E1F98F05503}"/>
              </a:ext>
            </a:extLst>
          </p:cNvPr>
          <p:cNvSpPr txBox="1"/>
          <p:nvPr/>
        </p:nvSpPr>
        <p:spPr>
          <a:xfrm>
            <a:off x="919300" y="895634"/>
            <a:ext cx="70400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3. Französisch 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im </a:t>
            </a:r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Alltag</a:t>
            </a:r>
          </a:p>
        </p:txBody>
      </p:sp>
      <p:pic>
        <p:nvPicPr>
          <p:cNvPr id="9" name="Bild 9">
            <a:extLst>
              <a:ext uri="{FF2B5EF4-FFF2-40B4-BE49-F238E27FC236}">
                <a16:creationId xmlns:a16="http://schemas.microsoft.com/office/drawing/2014/main" id="{4AF238D2-F0FA-2447-8C01-199C17B1D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832" y="194149"/>
            <a:ext cx="3396265" cy="1901910"/>
          </a:xfrm>
          <a:prstGeom prst="rect">
            <a:avLst/>
          </a:prstGeom>
        </p:spPr>
      </p:pic>
      <p:pic>
        <p:nvPicPr>
          <p:cNvPr id="9224" name="Picture 8" descr="Intouchables - Ziemlich Beste Freunde von Ost, Various Artists (CD, 2012)  online kaufen | eBay">
            <a:extLst>
              <a:ext uri="{FF2B5EF4-FFF2-40B4-BE49-F238E27FC236}">
                <a16:creationId xmlns:a16="http://schemas.microsoft.com/office/drawing/2014/main" id="{625E8F18-7292-4F4F-B435-A6169A595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138" y="1282075"/>
            <a:ext cx="2320876" cy="230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BE5B431-1DB7-0940-B759-308C53198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7424">
            <a:off x="44634" y="3957140"/>
            <a:ext cx="1671110" cy="2857285"/>
          </a:xfrm>
          <a:prstGeom prst="rect">
            <a:avLst/>
          </a:prstGeom>
        </p:spPr>
      </p:pic>
      <p:pic>
        <p:nvPicPr>
          <p:cNvPr id="9226" name="Picture 10" descr="Camembert 45% Fett i. Tr. | EDEKA">
            <a:extLst>
              <a:ext uri="{FF2B5EF4-FFF2-40B4-BE49-F238E27FC236}">
                <a16:creationId xmlns:a16="http://schemas.microsoft.com/office/drawing/2014/main" id="{0EBF1759-7E05-664E-AC2C-6E2EB0D3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90" y="5106271"/>
            <a:ext cx="1284815" cy="128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4">
            <a:extLst>
              <a:ext uri="{FF2B5EF4-FFF2-40B4-BE49-F238E27FC236}">
                <a16:creationId xmlns:a16="http://schemas.microsoft.com/office/drawing/2014/main" id="{A5809DCA-C92D-604E-8332-4C2B2C5C77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6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084BC7-DAA0-284B-9C37-F75B6FD9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gradFill>
            <a:gsLst>
              <a:gs pos="100000">
                <a:srgbClr val="FEFFFE">
                  <a:lumMod val="0"/>
                  <a:lumOff val="100000"/>
                </a:srgb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3D1816A-7CB7-894A-842B-6C7ECC684921}"/>
              </a:ext>
            </a:extLst>
          </p:cNvPr>
          <p:cNvSpPr txBox="1"/>
          <p:nvPr/>
        </p:nvSpPr>
        <p:spPr>
          <a:xfrm>
            <a:off x="4441085" y="592768"/>
            <a:ext cx="73859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/>
              <a:t>Wie gestaltet sich der 	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ZÖSISCH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UNTERRICHT</a:t>
            </a:r>
            <a:r>
              <a:rPr lang="de-D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				      </a:t>
            </a:r>
            <a:r>
              <a:rPr lang="de-DE" sz="4400" b="1" dirty="0"/>
              <a:t>an der SAS?</a:t>
            </a:r>
          </a:p>
        </p:txBody>
      </p:sp>
      <p:pic>
        <p:nvPicPr>
          <p:cNvPr id="13" name="Grafik 12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82DB45C3-C834-3D48-A6CC-DC2D81B77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674" y="3047852"/>
            <a:ext cx="1723232" cy="135506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Picture 6" descr="Lehrer PNG Transparent - PNG All">
            <a:extLst>
              <a:ext uri="{FF2B5EF4-FFF2-40B4-BE49-F238E27FC236}">
                <a16:creationId xmlns:a16="http://schemas.microsoft.com/office/drawing/2014/main" id="{3A3D712C-B3A0-7445-BF74-7513E2D1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4055" y="3725384"/>
            <a:ext cx="3131373" cy="313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3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436B3CC8-F907-7241-BBBC-D6D4E0EF4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9414F451-D8A1-9B43-9709-5B206926AEF6}"/>
              </a:ext>
            </a:extLst>
          </p:cNvPr>
          <p:cNvSpPr/>
          <p:nvPr/>
        </p:nvSpPr>
        <p:spPr>
          <a:xfrm>
            <a:off x="478236" y="604637"/>
            <a:ext cx="11235527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B224E4-FD17-9047-B0D4-B1C8E888148C}"/>
              </a:ext>
            </a:extLst>
          </p:cNvPr>
          <p:cNvSpPr txBox="1"/>
          <p:nvPr/>
        </p:nvSpPr>
        <p:spPr>
          <a:xfrm>
            <a:off x="652894" y="1747918"/>
            <a:ext cx="1088620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Ziel der </a:t>
            </a: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Einsprachigkeit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im Unterricht</a:t>
            </a:r>
            <a:b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</a:br>
            <a:endParaRPr lang="de-DE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Kommunikation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steht im Vordergrund (Grammatik hat dienende Funktion)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Spielerische, interaktive, schüleraktivierende </a:t>
            </a: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Methoden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: Rollenspiele, Dialoge, Tandem-Übungen…</a:t>
            </a:r>
            <a:b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</a:br>
            <a:endParaRPr lang="de-DE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Arbeit mit authentischen, motivierenden Quellen</a:t>
            </a:r>
            <a:b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Musik, Filme, </a:t>
            </a:r>
            <a:r>
              <a:rPr lang="de-DE" sz="2400" i="1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Bandes </a:t>
            </a:r>
            <a:r>
              <a:rPr lang="de-DE" sz="2400" i="1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dessinées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, kulinarische Einblicke...)</a:t>
            </a: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Orientierung an </a:t>
            </a: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realen Situationen</a:t>
            </a:r>
            <a:b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anwendungsbezogen und schülerzentriert</a:t>
            </a:r>
            <a:br>
              <a:rPr lang="de-DE" sz="2600" dirty="0">
                <a:solidFill>
                  <a:srgbClr val="000000"/>
                </a:solidFill>
                <a:latin typeface="Calibri"/>
                <a:cs typeface="Calibri"/>
              </a:rPr>
            </a:br>
            <a:endParaRPr lang="de-DE" sz="2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B11CFE-0C4F-5D43-BD31-B9BCE82CFB49}"/>
              </a:ext>
            </a:extLst>
          </p:cNvPr>
          <p:cNvSpPr txBox="1"/>
          <p:nvPr/>
        </p:nvSpPr>
        <p:spPr>
          <a:xfrm>
            <a:off x="919300" y="895634"/>
            <a:ext cx="70400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Wie 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lernen </a:t>
            </a:r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wir?</a:t>
            </a:r>
          </a:p>
        </p:txBody>
      </p:sp>
      <p:pic>
        <p:nvPicPr>
          <p:cNvPr id="12" name="Bild 7">
            <a:extLst>
              <a:ext uri="{FF2B5EF4-FFF2-40B4-BE49-F238E27FC236}">
                <a16:creationId xmlns:a16="http://schemas.microsoft.com/office/drawing/2014/main" id="{81A107F7-6F23-F543-80E2-CAF7DB11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929" y="1174143"/>
            <a:ext cx="2157174" cy="987621"/>
          </a:xfrm>
          <a:prstGeom prst="rect">
            <a:avLst/>
          </a:prstGeom>
        </p:spPr>
      </p:pic>
      <p:pic>
        <p:nvPicPr>
          <p:cNvPr id="13" name="Bild 8">
            <a:extLst>
              <a:ext uri="{FF2B5EF4-FFF2-40B4-BE49-F238E27FC236}">
                <a16:creationId xmlns:a16="http://schemas.microsoft.com/office/drawing/2014/main" id="{CF64B61A-A00D-E548-B74B-74BD08B8D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806" y="434605"/>
            <a:ext cx="2179123" cy="1120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Bild 7">
            <a:extLst>
              <a:ext uri="{FF2B5EF4-FFF2-40B4-BE49-F238E27FC236}">
                <a16:creationId xmlns:a16="http://schemas.microsoft.com/office/drawing/2014/main" id="{40CAAF5A-A437-2448-AAA5-E14B9D76E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770" y="4036706"/>
            <a:ext cx="2283040" cy="1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CC54F1C2-EFCB-3A43-BCAC-51138C8B6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B9E2E108-F04A-5041-A8B4-D9149E7B3F9B}"/>
              </a:ext>
            </a:extLst>
          </p:cNvPr>
          <p:cNvSpPr/>
          <p:nvPr/>
        </p:nvSpPr>
        <p:spPr>
          <a:xfrm>
            <a:off x="478236" y="604637"/>
            <a:ext cx="11235527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AF1F60A-83C3-8847-AE70-6D0092DDEF8B}"/>
              </a:ext>
            </a:extLst>
          </p:cNvPr>
          <p:cNvSpPr txBox="1"/>
          <p:nvPr/>
        </p:nvSpPr>
        <p:spPr>
          <a:xfrm>
            <a:off x="908542" y="1588780"/>
            <a:ext cx="61817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Modernes Lehrwerk 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mit zahlreichem Zusatzmaterial</a:t>
            </a:r>
            <a:endParaRPr lang="de-DE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DELF-AG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Angebote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in der Kreativleiste und den Projekttagen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Deutsch-Französischer-Tag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Breit gefächertes </a:t>
            </a: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Fahrtenprogramm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(Le </a:t>
            </a:r>
            <a:r>
              <a:rPr lang="de-DE" sz="2400" dirty="0" err="1">
                <a:solidFill>
                  <a:srgbClr val="000000"/>
                </a:solidFill>
                <a:latin typeface="Calibri"/>
                <a:cs typeface="Calibri"/>
              </a:rPr>
              <a:t>Cannet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400" dirty="0" err="1">
                <a:solidFill>
                  <a:srgbClr val="000000"/>
                </a:solidFill>
                <a:latin typeface="Calibri"/>
                <a:cs typeface="Calibri"/>
              </a:rPr>
              <a:t>Houilles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, Brüssel, Berufspraktikum in der E in Le </a:t>
            </a:r>
            <a:r>
              <a:rPr lang="de-DE" sz="2400" dirty="0" err="1">
                <a:solidFill>
                  <a:srgbClr val="000000"/>
                </a:solidFill>
                <a:latin typeface="Calibri"/>
                <a:cs typeface="Calibri"/>
              </a:rPr>
              <a:t>Chesnay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Unterstützung verschiedener </a:t>
            </a: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Austauschprogramme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(Voltaire-Programm, Brigitte-</a:t>
            </a:r>
            <a:r>
              <a:rPr lang="de-DE" sz="2400" dirty="0" err="1">
                <a:solidFill>
                  <a:srgbClr val="000000"/>
                </a:solidFill>
                <a:latin typeface="Calibri"/>
                <a:cs typeface="Calibri"/>
              </a:rPr>
              <a:t>Sauzay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-Programm)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94F7576-04E7-AC4F-BF43-CD1FDA2F9C43}"/>
              </a:ext>
            </a:extLst>
          </p:cNvPr>
          <p:cNvSpPr txBox="1"/>
          <p:nvPr/>
        </p:nvSpPr>
        <p:spPr>
          <a:xfrm>
            <a:off x="908542" y="973227"/>
            <a:ext cx="70400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ßer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dem…</a:t>
            </a:r>
            <a:endParaRPr lang="de-DE" sz="3400" b="1" cap="none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289" name="Picture 1" descr="page1image2130401760">
            <a:extLst>
              <a:ext uri="{FF2B5EF4-FFF2-40B4-BE49-F238E27FC236}">
                <a16:creationId xmlns:a16="http://schemas.microsoft.com/office/drawing/2014/main" id="{838DBA88-DAA9-DF4E-A769-6E523E409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23" y="3235693"/>
            <a:ext cx="3756691" cy="3017670"/>
          </a:xfrm>
          <a:prstGeom prst="rect">
            <a:avLst/>
          </a:prstGeom>
          <a:noFill/>
          <a:effectLst>
            <a:softEdge rad="187573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Text, Gebäck, Doughnut, drinnen enthält.&#10;&#10;Automatisch generierte Beschreibung">
            <a:extLst>
              <a:ext uri="{FF2B5EF4-FFF2-40B4-BE49-F238E27FC236}">
                <a16:creationId xmlns:a16="http://schemas.microsoft.com/office/drawing/2014/main" id="{2C98BF68-7405-4E46-96E7-BD865773FC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5"/>
          <a:stretch/>
        </p:blipFill>
        <p:spPr>
          <a:xfrm>
            <a:off x="6648973" y="840831"/>
            <a:ext cx="3064247" cy="2458992"/>
          </a:xfrm>
          <a:prstGeom prst="rect">
            <a:avLst/>
          </a:prstGeom>
          <a:effectLst>
            <a:softEdge rad="212526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F3C966D-071E-274B-A9FE-19BB8F57F0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66" r="11667"/>
          <a:stretch/>
        </p:blipFill>
        <p:spPr>
          <a:xfrm>
            <a:off x="9587898" y="840831"/>
            <a:ext cx="1811932" cy="2394862"/>
          </a:xfrm>
          <a:prstGeom prst="rect">
            <a:avLst/>
          </a:prstGeom>
          <a:effectLst>
            <a:softEdge rad="135830"/>
          </a:effectLst>
        </p:spPr>
      </p:pic>
    </p:spTree>
    <p:extLst>
      <p:ext uri="{BB962C8B-B14F-4D97-AF65-F5344CB8AC3E}">
        <p14:creationId xmlns:p14="http://schemas.microsoft.com/office/powerpoint/2010/main" val="2926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8107F1-7AB2-9240-A752-A2FE028E2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CAB2AFB-1910-E942-90AF-4FB4A86A197F}"/>
              </a:ext>
            </a:extLst>
          </p:cNvPr>
          <p:cNvSpPr txBox="1"/>
          <p:nvPr/>
        </p:nvSpPr>
        <p:spPr>
          <a:xfrm>
            <a:off x="4303058" y="1434434"/>
            <a:ext cx="77168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/>
              <a:t>Welche Erwartungen und Herausforderungen gibt es im 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ZÖSISCH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UNTERRICHT ?</a:t>
            </a:r>
            <a:endParaRPr lang="de-DE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</Words>
  <Application>Microsoft Macintosh PowerPoint</Application>
  <PresentationFormat>Breitbild</PresentationFormat>
  <Paragraphs>80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Arial</vt:lpstr>
      <vt:lpstr>Baguet Script</vt:lpstr>
      <vt:lpstr>Calibri</vt:lpstr>
      <vt:lpstr>Calibri Light</vt:lpstr>
      <vt:lpstr>Wingdings</vt:lpstr>
      <vt:lpstr>Office</vt:lpstr>
      <vt:lpstr>Bonjour et bienvenue!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Bonjour et bienvenue!</dc:title>
  <dc:creator>Ahsen Varol</dc:creator>
  <cp:lastModifiedBy>Ahsen Varol</cp:lastModifiedBy>
  <cp:revision>12</cp:revision>
  <dcterms:created xsi:type="dcterms:W3CDTF">2023-02-11T15:13:07Z</dcterms:created>
  <dcterms:modified xsi:type="dcterms:W3CDTF">2023-02-20T13:56:27Z</dcterms:modified>
</cp:coreProperties>
</file>