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6" r:id="rId12"/>
    <p:sldId id="268" r:id="rId13"/>
    <p:sldId id="269" r:id="rId14"/>
    <p:sldId id="270" r:id="rId1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5940"/>
  </p:normalViewPr>
  <p:slideViewPr>
    <p:cSldViewPr snapToGrid="0" snapToObjects="1">
      <p:cViewPr>
        <p:scale>
          <a:sx n="129" d="100"/>
          <a:sy n="129" d="100"/>
        </p:scale>
        <p:origin x="-56" y="-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7A6E08-AE6C-FE4D-8111-6D5F4A63A5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8093AA1-C658-5A40-A8AF-045D5083DD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D6A00A1-DF31-964A-9C3E-25ED56DC1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EF692-B829-A545-AE11-16363F8EB529}" type="datetimeFigureOut">
              <a:rPr lang="de-DE" smtClean="0"/>
              <a:t>20.02.23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98295D1-B34B-5F48-B5DA-735133A05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06DEF0C-734B-0547-B64F-C2F4DD023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7C29-AB7B-2B4D-B6AD-529E51C8B3C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237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38A149-F0B0-CC48-9E56-3E1F7A2F2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D0C9120-0CCE-DD46-A82D-9B6FB90BF9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7A5532B-A1F4-1A42-B4F2-F0F968E34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EF692-B829-A545-AE11-16363F8EB529}" type="datetimeFigureOut">
              <a:rPr lang="de-DE" smtClean="0"/>
              <a:t>20.02.23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377616A-78C1-DC4E-9E77-F17571ABB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65D0DBD-5AF0-5542-A961-029150048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7C29-AB7B-2B4D-B6AD-529E51C8B3C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438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C637C0B3-5173-6D4D-9954-52A6DE2477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7378C39-BA08-4049-9C62-4F0DD88E64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EB44F95-AF72-724B-A6DF-878F35B96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EF692-B829-A545-AE11-16363F8EB529}" type="datetimeFigureOut">
              <a:rPr lang="de-DE" smtClean="0"/>
              <a:t>20.02.23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C6EDA83-FC67-4F4F-BFCC-1D494CCA4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A9100D7-B6E5-A444-B506-BE2707CC1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7C29-AB7B-2B4D-B6AD-529E51C8B3C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903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7BAE15-681B-9944-BE59-A7DC07117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4304F0-4150-1042-8545-E7D2956890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49260F1-5479-B745-9930-F912D6220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EF692-B829-A545-AE11-16363F8EB529}" type="datetimeFigureOut">
              <a:rPr lang="de-DE" smtClean="0"/>
              <a:t>20.02.23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0E34F7B-A6D9-434D-B7EB-C3FF06667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BDBFDD6-E09E-EC4E-95E6-E9D2E8ACF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7C29-AB7B-2B4D-B6AD-529E51C8B3C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909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8201B0-7ACB-EA42-88FB-0E333A198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FE3BC85-6095-5A4C-97E5-851DF81E0E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AB98D0C-7BD8-8341-B92A-F6EFE31CD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EF692-B829-A545-AE11-16363F8EB529}" type="datetimeFigureOut">
              <a:rPr lang="de-DE" smtClean="0"/>
              <a:t>20.02.23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DE76B33-9CD8-D141-AEB5-A0E7C44F9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6002AA1-E5D4-2C46-AABD-AE66EF66F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7C29-AB7B-2B4D-B6AD-529E51C8B3C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815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040990-576E-F245-A3C3-A6EF22498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152D6ED-31D9-3447-9C9F-8C14F7412A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8C5C284-3857-B143-830F-4EB7C0300C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342E415-D0C0-334A-8D6C-56F38E3B7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EF692-B829-A545-AE11-16363F8EB529}" type="datetimeFigureOut">
              <a:rPr lang="de-DE" smtClean="0"/>
              <a:t>20.02.23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7A45B8F-DE6E-114C-9BEC-C85F7CAC1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97F13D6-C572-DB45-84D5-FFB9896D9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7C29-AB7B-2B4D-B6AD-529E51C8B3C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599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2E8421-B460-7049-814F-1679AFE72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8E13866-3002-794F-BF1E-85FBDAE91A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5C8E6E3-879E-DD4B-A2D1-8B8B0D69D0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7069C55-BAB1-D347-A315-8DC35F76A9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B43AF2B-1962-1D47-84CD-B99F61F624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18E2007-2490-9344-8EC0-8684FA779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EF692-B829-A545-AE11-16363F8EB529}" type="datetimeFigureOut">
              <a:rPr lang="de-DE" smtClean="0"/>
              <a:t>20.02.23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8E1701BB-8BE2-F74F-ABD8-B2A03E88F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17327AA-6220-CC42-8E9F-91C4258DC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7C29-AB7B-2B4D-B6AD-529E51C8B3C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239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E0184F-3213-F940-8EE7-257A82FAF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4251103-50DA-744F-8604-FACEA0D2E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EF692-B829-A545-AE11-16363F8EB529}" type="datetimeFigureOut">
              <a:rPr lang="de-DE" smtClean="0"/>
              <a:t>20.02.23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06FEB5C-B08E-B644-A919-4FF996C9F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4BFFE6B-8096-EF47-8CD2-2608E4594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7C29-AB7B-2B4D-B6AD-529E51C8B3C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954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3273E4FE-9B52-874B-A7F9-A3D6418BC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EF692-B829-A545-AE11-16363F8EB529}" type="datetimeFigureOut">
              <a:rPr lang="de-DE" smtClean="0"/>
              <a:t>20.02.23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1CD9D0E-B157-B94D-B60C-C39989D2B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59013FE-C05F-C846-9714-17CBAA7B5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7C29-AB7B-2B4D-B6AD-529E51C8B3C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36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7A15FC-3E4B-5349-8B45-E08ABBEE8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48F5753-D41C-3F4D-9048-20F37FB0E2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370A976-589F-A84E-8BDA-BA586A1E44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D9B611B-E2C4-A149-9192-4D01D4235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EF692-B829-A545-AE11-16363F8EB529}" type="datetimeFigureOut">
              <a:rPr lang="de-DE" smtClean="0"/>
              <a:t>20.02.23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41EBBA8-FFCD-884A-82E0-FEA1021AF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742860D-4863-7A43-84B5-16D9FC2EC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7C29-AB7B-2B4D-B6AD-529E51C8B3C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816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5ADDA7-F78F-4B45-86BC-2A7EBBE78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8E6BADCD-E6FC-6148-AC7D-97F2CBCBE7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D974CA4-3E07-A242-809E-595316EC4F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D54B6A7-56B5-9E47-814F-95CC9548D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EF692-B829-A545-AE11-16363F8EB529}" type="datetimeFigureOut">
              <a:rPr lang="de-DE" smtClean="0"/>
              <a:t>20.02.23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23589A1-9B1C-2A44-A642-9DD8583A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90B5E6F-A4CF-FD44-8DEE-27115599E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07C29-AB7B-2B4D-B6AD-529E51C8B3C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78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DEEB838-2C4E-3145-97C8-780B6AC54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91362D1-2957-BC4A-8CB4-30C04686C3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CA24955-7819-DB45-ADED-10D9C66CA1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0EF692-B829-A545-AE11-16363F8EB529}" type="datetimeFigureOut">
              <a:rPr lang="de-DE" smtClean="0"/>
              <a:t>20.02.23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443FF72-1CE8-A746-BDB9-FE0FCCD3C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9DA360C-09A8-1B47-972E-BE909A9D8B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907C29-AB7B-2B4D-B6AD-529E51C8B3C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7552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tiff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 descr="Ein Bild, das Wasser, draußen, Himmel, Boot enthält.&#10;&#10;Automatisch generierte Beschreibung">
            <a:extLst>
              <a:ext uri="{FF2B5EF4-FFF2-40B4-BE49-F238E27FC236}">
                <a16:creationId xmlns:a16="http://schemas.microsoft.com/office/drawing/2014/main" id="{99824227-5CEA-8043-BC59-8A9EA76AA9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Untertitel 2">
            <a:extLst>
              <a:ext uri="{FF2B5EF4-FFF2-40B4-BE49-F238E27FC236}">
                <a16:creationId xmlns:a16="http://schemas.microsoft.com/office/drawing/2014/main" id="{F707EC15-6852-2747-8A35-D6B4AD7DFD78}"/>
              </a:ext>
            </a:extLst>
          </p:cNvPr>
          <p:cNvSpPr txBox="1">
            <a:spLocks/>
          </p:cNvSpPr>
          <p:nvPr/>
        </p:nvSpPr>
        <p:spPr>
          <a:xfrm>
            <a:off x="4457699" y="0"/>
            <a:ext cx="7734301" cy="17287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err="1">
                <a:latin typeface="Baguet Script" panose="020F0502020204030204" pitchFamily="34" charset="0"/>
                <a:cs typeface="Baguet Script" panose="020F0502020204030204" pitchFamily="34" charset="0"/>
              </a:rPr>
              <a:t>Bonjour</a:t>
            </a:r>
            <a:r>
              <a:rPr lang="de-DE" dirty="0">
                <a:latin typeface="Baguet Script" panose="020F0502020204030204" pitchFamily="34" charset="0"/>
                <a:cs typeface="Baguet Script" panose="020F0502020204030204" pitchFamily="34" charset="0"/>
              </a:rPr>
              <a:t> et </a:t>
            </a:r>
            <a:r>
              <a:rPr lang="de-DE" dirty="0" err="1">
                <a:latin typeface="Baguet Script" panose="020F0502020204030204" pitchFamily="34" charset="0"/>
                <a:cs typeface="Baguet Script" panose="020F0502020204030204" pitchFamily="34" charset="0"/>
              </a:rPr>
              <a:t>bienvenue</a:t>
            </a:r>
            <a:r>
              <a:rPr lang="de-DE" dirty="0">
                <a:latin typeface="Baguet Script" panose="020F0502020204030204" pitchFamily="34" charset="0"/>
                <a:cs typeface="Baguet Script" panose="020F0502020204030204" pitchFamily="34" charset="0"/>
              </a:rPr>
              <a:t>!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A1C93C29-7780-3946-980B-CEC39BE32921}"/>
              </a:ext>
            </a:extLst>
          </p:cNvPr>
          <p:cNvSpPr txBox="1">
            <a:spLocks/>
          </p:cNvSpPr>
          <p:nvPr/>
        </p:nvSpPr>
        <p:spPr>
          <a:xfrm>
            <a:off x="6791493" y="4485359"/>
            <a:ext cx="6305668" cy="103561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als zweite Fremdsprache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37AC37C7-89BD-5E47-95AE-9B95271030E9}"/>
              </a:ext>
            </a:extLst>
          </p:cNvPr>
          <p:cNvSpPr txBox="1"/>
          <p:nvPr/>
        </p:nvSpPr>
        <p:spPr>
          <a:xfrm>
            <a:off x="8171986" y="3649535"/>
            <a:ext cx="416776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FRA</a:t>
            </a:r>
            <a:r>
              <a:rPr lang="de-DE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NZÖS</a:t>
            </a:r>
            <a:r>
              <a:rPr lang="de-DE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ISCH</a:t>
            </a:r>
            <a:endParaRPr lang="de-DE" sz="4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7" name="Grafik 16" descr="Ein Bild, das Text enthält.&#10;&#10;Automatisch generierte Beschreibung">
            <a:extLst>
              <a:ext uri="{FF2B5EF4-FFF2-40B4-BE49-F238E27FC236}">
                <a16:creationId xmlns:a16="http://schemas.microsoft.com/office/drawing/2014/main" id="{61A582EF-E1B3-BA4D-8E06-944044E28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0185" y="5298596"/>
            <a:ext cx="1868285" cy="130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09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4" descr="Ein Bild, das Wasser, draußen, Himmel, Boot enthält.&#10;&#10;Automatisch generierte Beschreibung">
            <a:extLst>
              <a:ext uri="{FF2B5EF4-FFF2-40B4-BE49-F238E27FC236}">
                <a16:creationId xmlns:a16="http://schemas.microsoft.com/office/drawing/2014/main" id="{6292A189-0B53-DA49-B6CD-03EEECFCF7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9" name="Abgerundetes Rechteck 8">
            <a:extLst>
              <a:ext uri="{FF2B5EF4-FFF2-40B4-BE49-F238E27FC236}">
                <a16:creationId xmlns:a16="http://schemas.microsoft.com/office/drawing/2014/main" id="{D9DA2D12-72D1-B647-8947-BD4EB897FF6C}"/>
              </a:ext>
            </a:extLst>
          </p:cNvPr>
          <p:cNvSpPr/>
          <p:nvPr/>
        </p:nvSpPr>
        <p:spPr>
          <a:xfrm>
            <a:off x="478236" y="604637"/>
            <a:ext cx="11080352" cy="578644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0C0D278-C929-6A4B-A21A-5A80750F76E3}"/>
              </a:ext>
            </a:extLst>
          </p:cNvPr>
          <p:cNvSpPr txBox="1"/>
          <p:nvPr/>
        </p:nvSpPr>
        <p:spPr>
          <a:xfrm>
            <a:off x="1255138" y="785580"/>
            <a:ext cx="8137584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3400" b="1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Heraus</a:t>
            </a:r>
            <a:r>
              <a:rPr lang="de-DE" sz="3400" b="1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forde</a:t>
            </a:r>
            <a:r>
              <a:rPr lang="de-DE" sz="3400" b="1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rungen</a:t>
            </a:r>
            <a:endParaRPr lang="de-DE" sz="3400" b="1" cap="none" spc="50" dirty="0">
              <a:ln w="9525" cmpd="sng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D2CE292-525D-0C42-9DF5-56E1823ACC9C}"/>
              </a:ext>
            </a:extLst>
          </p:cNvPr>
          <p:cNvSpPr txBox="1"/>
          <p:nvPr/>
        </p:nvSpPr>
        <p:spPr>
          <a:xfrm>
            <a:off x="639600" y="1597681"/>
            <a:ext cx="10237728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à"/>
              <a:defRPr/>
            </a:pPr>
            <a:r>
              <a:rPr lang="de-DE" sz="2200" b="1" dirty="0">
                <a:solidFill>
                  <a:srgbClr val="000000"/>
                </a:solidFill>
                <a:latin typeface="Calibri"/>
                <a:cs typeface="Calibri"/>
                <a:sym typeface="Wingdings" pitchFamily="2" charset="2"/>
              </a:rPr>
              <a:t>B</a:t>
            </a:r>
            <a:r>
              <a:rPr lang="de-DE" sz="2200" b="1" dirty="0">
                <a:solidFill>
                  <a:srgbClr val="000000"/>
                </a:solidFill>
                <a:latin typeface="Calibri"/>
                <a:cs typeface="Calibri"/>
              </a:rPr>
              <a:t>ei Vokabeln, Rechtschreibung, Grammatik &amp;  Aussprache:</a:t>
            </a:r>
          </a:p>
          <a:p>
            <a:pPr>
              <a:defRPr/>
            </a:pPr>
            <a:endParaRPr lang="de-DE" sz="22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de-DE" sz="2200" dirty="0">
                <a:solidFill>
                  <a:srgbClr val="000000"/>
                </a:solidFill>
                <a:latin typeface="Calibri"/>
                <a:cs typeface="Calibri"/>
              </a:rPr>
              <a:t>Parallelen zum Deutschen/Englischen (z.B. Telefon – </a:t>
            </a:r>
            <a:r>
              <a:rPr lang="de-DE" sz="2200" dirty="0" err="1">
                <a:solidFill>
                  <a:srgbClr val="000000"/>
                </a:solidFill>
                <a:latin typeface="Calibri"/>
                <a:cs typeface="Calibri"/>
              </a:rPr>
              <a:t>téléphone</a:t>
            </a:r>
            <a:r>
              <a:rPr lang="de-DE" sz="2200" dirty="0">
                <a:solidFill>
                  <a:srgbClr val="000000"/>
                </a:solidFill>
                <a:latin typeface="Calibri"/>
                <a:cs typeface="Calibri"/>
              </a:rPr>
              <a:t>, </a:t>
            </a:r>
            <a:r>
              <a:rPr lang="de-DE" sz="2200" dirty="0" err="1">
                <a:solidFill>
                  <a:srgbClr val="000000"/>
                </a:solidFill>
                <a:latin typeface="Calibri"/>
                <a:cs typeface="Calibri"/>
              </a:rPr>
              <a:t>forest</a:t>
            </a:r>
            <a:r>
              <a:rPr lang="de-DE" sz="2200" dirty="0">
                <a:solidFill>
                  <a:srgbClr val="000000"/>
                </a:solidFill>
                <a:latin typeface="Calibri"/>
                <a:cs typeface="Calibri"/>
              </a:rPr>
              <a:t> – </a:t>
            </a:r>
            <a:r>
              <a:rPr lang="de-DE" sz="2200" dirty="0" err="1">
                <a:solidFill>
                  <a:srgbClr val="000000"/>
                </a:solidFill>
                <a:latin typeface="Calibri"/>
                <a:cs typeface="Calibri"/>
              </a:rPr>
              <a:t>forêt</a:t>
            </a:r>
            <a:r>
              <a:rPr lang="de-DE" sz="2200" dirty="0">
                <a:solidFill>
                  <a:srgbClr val="000000"/>
                </a:solidFill>
                <a:latin typeface="Calibri"/>
                <a:cs typeface="Calibri"/>
              </a:rPr>
              <a:t>) und gleichzeitig großer Anteil wirklich „fremder“ Wörter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de-DE" sz="22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de-DE" sz="2200" dirty="0">
                <a:solidFill>
                  <a:srgbClr val="000000"/>
                </a:solidFill>
                <a:latin typeface="Calibri"/>
                <a:cs typeface="Calibri"/>
              </a:rPr>
              <a:t>Accents (z.B. </a:t>
            </a:r>
            <a:r>
              <a:rPr lang="de-DE" sz="2200" dirty="0" err="1">
                <a:solidFill>
                  <a:srgbClr val="000000"/>
                </a:solidFill>
                <a:latin typeface="Calibri"/>
                <a:cs typeface="Calibri"/>
              </a:rPr>
              <a:t>é</a:t>
            </a:r>
            <a:r>
              <a:rPr lang="de-DE" sz="2200" dirty="0">
                <a:solidFill>
                  <a:srgbClr val="000000"/>
                </a:solidFill>
                <a:latin typeface="Calibri"/>
                <a:cs typeface="Calibri"/>
              </a:rPr>
              <a:t>, </a:t>
            </a:r>
            <a:r>
              <a:rPr lang="de-DE" sz="2200" dirty="0" err="1">
                <a:solidFill>
                  <a:srgbClr val="000000"/>
                </a:solidFill>
                <a:latin typeface="Calibri"/>
                <a:cs typeface="Calibri"/>
              </a:rPr>
              <a:t>è</a:t>
            </a:r>
            <a:r>
              <a:rPr lang="de-DE" sz="2200" dirty="0">
                <a:solidFill>
                  <a:srgbClr val="000000"/>
                </a:solidFill>
                <a:latin typeface="Calibri"/>
                <a:cs typeface="Calibri"/>
              </a:rPr>
              <a:t>, </a:t>
            </a:r>
            <a:r>
              <a:rPr lang="de-DE" sz="2200" dirty="0" err="1">
                <a:solidFill>
                  <a:srgbClr val="000000"/>
                </a:solidFill>
                <a:latin typeface="Calibri"/>
                <a:cs typeface="Calibri"/>
              </a:rPr>
              <a:t>â</a:t>
            </a:r>
            <a:r>
              <a:rPr lang="de-DE" sz="2200" dirty="0">
                <a:solidFill>
                  <a:srgbClr val="000000"/>
                </a:solidFill>
                <a:latin typeface="Calibri"/>
                <a:cs typeface="Calibri"/>
              </a:rPr>
              <a:t>, </a:t>
            </a:r>
            <a:r>
              <a:rPr lang="de-DE" sz="2200" dirty="0" err="1">
                <a:solidFill>
                  <a:srgbClr val="000000"/>
                </a:solidFill>
                <a:latin typeface="Calibri"/>
                <a:cs typeface="Calibri"/>
              </a:rPr>
              <a:t>ç</a:t>
            </a:r>
            <a:r>
              <a:rPr lang="de-DE" sz="2200" dirty="0">
                <a:solidFill>
                  <a:srgbClr val="000000"/>
                </a:solidFill>
                <a:latin typeface="Calibri"/>
                <a:cs typeface="Calibri"/>
              </a:rPr>
              <a:t>, </a:t>
            </a:r>
            <a:r>
              <a:rPr lang="de-DE" sz="2000" b="0" i="0" u="none" strike="noStrike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ï</a:t>
            </a:r>
            <a:r>
              <a:rPr lang="de-DE" sz="2400" b="0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sz="2400" dirty="0">
                <a:solidFill>
                  <a:srgbClr val="202124"/>
                </a:solidFill>
                <a:latin typeface="arial" panose="020B0604020202020204" pitchFamily="34" charset="0"/>
              </a:rPr>
              <a:t>)</a:t>
            </a:r>
            <a:endParaRPr lang="de-DE" sz="22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de-DE" sz="2200" dirty="0">
              <a:solidFill>
                <a:srgbClr val="000000"/>
              </a:solidFill>
              <a:latin typeface="Calibri"/>
              <a:cs typeface="Calibri"/>
              <a:sym typeface="Wingdings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de-DE" sz="2200" dirty="0">
                <a:solidFill>
                  <a:srgbClr val="000000"/>
                </a:solidFill>
                <a:latin typeface="Calibri"/>
                <a:cs typeface="Calibri"/>
                <a:sym typeface="Wingdings" pitchFamily="2" charset="2"/>
              </a:rPr>
              <a:t>Stumme Buchstaben (z.B. </a:t>
            </a:r>
            <a:r>
              <a:rPr lang="de-DE" sz="2200" dirty="0" err="1">
                <a:solidFill>
                  <a:srgbClr val="000000"/>
                </a:solidFill>
                <a:latin typeface="Calibri"/>
                <a:cs typeface="Calibri"/>
                <a:sym typeface="Wingdings" pitchFamily="2" charset="2"/>
              </a:rPr>
              <a:t>un</a:t>
            </a:r>
            <a:r>
              <a:rPr lang="de-DE" sz="2200" dirty="0">
                <a:solidFill>
                  <a:srgbClr val="000000"/>
                </a:solidFill>
                <a:latin typeface="Calibri"/>
                <a:cs typeface="Calibri"/>
                <a:sym typeface="Wingdings" pitchFamily="2" charset="2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Calibri"/>
                <a:cs typeface="Calibri"/>
                <a:sym typeface="Wingdings" pitchFamily="2" charset="2"/>
              </a:rPr>
              <a:t>homme</a:t>
            </a:r>
            <a:r>
              <a:rPr lang="de-DE" sz="2200" dirty="0">
                <a:solidFill>
                  <a:srgbClr val="000000"/>
                </a:solidFill>
                <a:latin typeface="Calibri"/>
                <a:cs typeface="Calibri"/>
                <a:sym typeface="Wingdings" pitchFamily="2" charset="2"/>
              </a:rPr>
              <a:t>, </a:t>
            </a:r>
            <a:r>
              <a:rPr lang="de-DE" sz="2200" dirty="0" err="1">
                <a:solidFill>
                  <a:srgbClr val="000000"/>
                </a:solidFill>
                <a:latin typeface="Calibri"/>
                <a:cs typeface="Calibri"/>
                <a:sym typeface="Wingdings" pitchFamily="2" charset="2"/>
              </a:rPr>
              <a:t>l‘hôpital</a:t>
            </a:r>
            <a:r>
              <a:rPr lang="de-DE" sz="2200" dirty="0">
                <a:solidFill>
                  <a:srgbClr val="000000"/>
                </a:solidFill>
                <a:latin typeface="Calibri"/>
                <a:cs typeface="Calibri"/>
                <a:sym typeface="Wingdings" pitchFamily="2" charset="2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de-DE" sz="2200" dirty="0">
              <a:solidFill>
                <a:srgbClr val="000000"/>
              </a:solidFill>
              <a:latin typeface="Calibri"/>
              <a:cs typeface="Calibri"/>
              <a:sym typeface="Wingdings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de-DE" sz="2200" dirty="0">
                <a:solidFill>
                  <a:srgbClr val="000000"/>
                </a:solidFill>
                <a:latin typeface="Calibri"/>
                <a:cs typeface="Calibri"/>
                <a:sym typeface="Wingdings" pitchFamily="2" charset="2"/>
              </a:rPr>
              <a:t>Buchstaben mit unterschiedlicher Aussprache (</a:t>
            </a:r>
            <a:r>
              <a:rPr lang="de-DE" sz="2200" dirty="0" err="1">
                <a:solidFill>
                  <a:srgbClr val="000000"/>
                </a:solidFill>
                <a:latin typeface="Calibri"/>
                <a:cs typeface="Calibri"/>
                <a:sym typeface="Wingdings" pitchFamily="2" charset="2"/>
              </a:rPr>
              <a:t>z.B</a:t>
            </a:r>
            <a:r>
              <a:rPr lang="de-DE" sz="2200" dirty="0">
                <a:solidFill>
                  <a:srgbClr val="000000"/>
                </a:solidFill>
                <a:latin typeface="Calibri"/>
                <a:cs typeface="Calibri"/>
                <a:sym typeface="Wingdings" pitchFamily="2" charset="2"/>
              </a:rPr>
              <a:t>:</a:t>
            </a:r>
            <a:r>
              <a:rPr lang="de-DE" sz="2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Calibri"/>
                <a:cs typeface="Calibri"/>
              </a:rPr>
              <a:t>élève</a:t>
            </a:r>
            <a:r>
              <a:rPr lang="de-DE" sz="2200" dirty="0">
                <a:solidFill>
                  <a:srgbClr val="000000"/>
                </a:solidFill>
                <a:latin typeface="Calibri"/>
                <a:cs typeface="Calibri"/>
              </a:rPr>
              <a:t>, </a:t>
            </a:r>
            <a:r>
              <a:rPr lang="de-DE" sz="2200" dirty="0" err="1">
                <a:solidFill>
                  <a:srgbClr val="000000"/>
                </a:solidFill>
                <a:latin typeface="Calibri"/>
                <a:cs typeface="Calibri"/>
              </a:rPr>
              <a:t>fille</a:t>
            </a:r>
            <a:r>
              <a:rPr lang="de-DE" sz="2200" dirty="0">
                <a:solidFill>
                  <a:srgbClr val="000000"/>
                </a:solidFill>
                <a:latin typeface="Calibri"/>
                <a:cs typeface="Calibri"/>
              </a:rPr>
              <a:t>, </a:t>
            </a:r>
            <a:r>
              <a:rPr lang="de-DE" sz="2200" dirty="0" err="1">
                <a:solidFill>
                  <a:srgbClr val="000000"/>
                </a:solidFill>
                <a:latin typeface="Calibri"/>
                <a:cs typeface="Calibri"/>
              </a:rPr>
              <a:t>bonjour</a:t>
            </a:r>
            <a:r>
              <a:rPr lang="de-DE" sz="2200" dirty="0">
                <a:solidFill>
                  <a:srgbClr val="000000"/>
                </a:solidFill>
                <a:latin typeface="Calibri"/>
                <a:cs typeface="Calibri"/>
              </a:rPr>
              <a:t>, </a:t>
            </a:r>
            <a:r>
              <a:rPr lang="de-DE" sz="2200" dirty="0" err="1">
                <a:solidFill>
                  <a:srgbClr val="000000"/>
                </a:solidFill>
                <a:latin typeface="Calibri"/>
                <a:cs typeface="Calibri"/>
              </a:rPr>
              <a:t>garage</a:t>
            </a:r>
            <a:r>
              <a:rPr lang="de-DE" sz="2200" dirty="0">
                <a:solidFill>
                  <a:srgbClr val="000000"/>
                </a:solidFill>
                <a:latin typeface="Calibri"/>
                <a:cs typeface="Calibri"/>
              </a:rPr>
              <a:t>, </a:t>
            </a:r>
            <a:r>
              <a:rPr lang="de-DE" sz="2200" dirty="0" err="1">
                <a:solidFill>
                  <a:srgbClr val="000000"/>
                </a:solidFill>
                <a:latin typeface="Calibri"/>
                <a:cs typeface="Calibri"/>
              </a:rPr>
              <a:t>beaucoup</a:t>
            </a:r>
            <a:r>
              <a:rPr lang="de-DE" sz="2200" dirty="0">
                <a:solidFill>
                  <a:srgbClr val="000000"/>
                </a:solidFill>
                <a:latin typeface="Calibri"/>
                <a:cs typeface="Calibri"/>
              </a:rPr>
              <a:t> [</a:t>
            </a:r>
            <a:r>
              <a:rPr lang="de-DE" sz="2200" dirty="0" err="1">
                <a:solidFill>
                  <a:srgbClr val="000000"/>
                </a:solidFill>
                <a:latin typeface="Calibri"/>
                <a:cs typeface="Calibri"/>
              </a:rPr>
              <a:t>boku</a:t>
            </a:r>
            <a:r>
              <a:rPr lang="de-DE" sz="2200" dirty="0">
                <a:solidFill>
                  <a:srgbClr val="000000"/>
                </a:solidFill>
                <a:latin typeface="Calibri"/>
                <a:cs typeface="Calibri"/>
              </a:rPr>
              <a:t>])</a:t>
            </a:r>
          </a:p>
          <a:p>
            <a:pPr>
              <a:defRPr/>
            </a:pPr>
            <a:endParaRPr lang="de-DE" sz="2200" dirty="0">
              <a:solidFill>
                <a:srgbClr val="000000"/>
              </a:solidFill>
              <a:latin typeface="Calibri"/>
              <a:cs typeface="Calibri"/>
            </a:endParaRPr>
          </a:p>
          <a:p>
            <a:pPr>
              <a:defRPr/>
            </a:pPr>
            <a:r>
              <a:rPr lang="de-DE" sz="2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3394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4" descr="Ein Bild, das Wasser, draußen, Himmel, Boot enthält.&#10;&#10;Automatisch generierte Beschreibung">
            <a:extLst>
              <a:ext uri="{FF2B5EF4-FFF2-40B4-BE49-F238E27FC236}">
                <a16:creationId xmlns:a16="http://schemas.microsoft.com/office/drawing/2014/main" id="{77AD96C6-0A98-0C41-B011-6AC47171E3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5746"/>
          <a:stretch/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  <p:sp>
        <p:nvSpPr>
          <p:cNvPr id="18" name="Abgerundetes Rechteck 17">
            <a:extLst>
              <a:ext uri="{FF2B5EF4-FFF2-40B4-BE49-F238E27FC236}">
                <a16:creationId xmlns:a16="http://schemas.microsoft.com/office/drawing/2014/main" id="{B9ACD098-EBF9-7244-9DDC-702278EA8F82}"/>
              </a:ext>
            </a:extLst>
          </p:cNvPr>
          <p:cNvSpPr/>
          <p:nvPr/>
        </p:nvSpPr>
        <p:spPr>
          <a:xfrm>
            <a:off x="2018372" y="675115"/>
            <a:ext cx="7549374" cy="578644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C2560307-9DFD-3A44-9B7B-CC5F63B9769D}"/>
              </a:ext>
            </a:extLst>
          </p:cNvPr>
          <p:cNvSpPr txBox="1"/>
          <p:nvPr/>
        </p:nvSpPr>
        <p:spPr>
          <a:xfrm>
            <a:off x="2333366" y="990074"/>
            <a:ext cx="69193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800" b="1" cap="none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Was sollten die </a:t>
            </a:r>
            <a:r>
              <a:rPr lang="de-DE" sz="2800" b="1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Schüler*innen </a:t>
            </a:r>
            <a:r>
              <a:rPr lang="de-DE" sz="2800" b="1" cap="none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mitbringen?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F5E8877C-4935-AC4B-8FD8-C978F2A5BE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8073" y="1666448"/>
            <a:ext cx="843415" cy="843415"/>
          </a:xfrm>
          <a:prstGeom prst="rect">
            <a:avLst/>
          </a:prstGeom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92570F24-A7E3-A44B-A985-B782B572D0F2}"/>
              </a:ext>
            </a:extLst>
          </p:cNvPr>
          <p:cNvSpPr txBox="1"/>
          <p:nvPr/>
        </p:nvSpPr>
        <p:spPr>
          <a:xfrm>
            <a:off x="4176460" y="1794252"/>
            <a:ext cx="426475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2200" dirty="0">
                <a:solidFill>
                  <a:srgbClr val="000000"/>
                </a:solidFill>
                <a:latin typeface="Calibri"/>
                <a:cs typeface="Calibri"/>
              </a:rPr>
              <a:t>Gute Leistungen in Deutsch und Englisch erbringen</a:t>
            </a:r>
          </a:p>
          <a:p>
            <a:pPr>
              <a:defRPr/>
            </a:pPr>
            <a:endParaRPr lang="de-DE" sz="2200" dirty="0">
              <a:latin typeface="Calibri"/>
              <a:cs typeface="Calibri"/>
            </a:endParaRPr>
          </a:p>
          <a:p>
            <a:r>
              <a:rPr lang="de-DE" altLang="fr-FR" sz="2200" dirty="0">
                <a:solidFill>
                  <a:srgbClr val="000000"/>
                </a:solidFill>
                <a:latin typeface="Calibri"/>
                <a:cs typeface="Calibri"/>
              </a:rPr>
              <a:t>Gut Vokabeln lernen können</a:t>
            </a:r>
          </a:p>
          <a:p>
            <a:endParaRPr lang="de-DE" altLang="fr-FR" sz="2200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de-DE" altLang="fr-FR" sz="2200" dirty="0">
                <a:solidFill>
                  <a:srgbClr val="000000"/>
                </a:solidFill>
                <a:latin typeface="Calibri"/>
                <a:cs typeface="Calibri"/>
              </a:rPr>
              <a:t>Auch Spaß an Grammatik haben</a:t>
            </a:r>
          </a:p>
          <a:p>
            <a:endParaRPr lang="de-DE" altLang="fr-FR" sz="2200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de-DE" altLang="fr-FR" sz="2200" dirty="0">
                <a:solidFill>
                  <a:srgbClr val="000000"/>
                </a:solidFill>
                <a:latin typeface="Calibri"/>
                <a:cs typeface="Calibri"/>
              </a:rPr>
              <a:t>Interesse an Frankreich haben</a:t>
            </a:r>
          </a:p>
          <a:p>
            <a:endParaRPr lang="de-DE" altLang="fr-FR" sz="2200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de-DE" altLang="fr-FR" sz="2200" dirty="0">
                <a:solidFill>
                  <a:srgbClr val="000000"/>
                </a:solidFill>
                <a:latin typeface="Calibri"/>
                <a:cs typeface="Calibri"/>
              </a:rPr>
              <a:t>Organisiert sein</a:t>
            </a:r>
          </a:p>
          <a:p>
            <a:endParaRPr lang="de-DE" altLang="fr-FR" sz="2200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de-DE" altLang="fr-FR" sz="2200" dirty="0">
                <a:solidFill>
                  <a:srgbClr val="000000"/>
                </a:solidFill>
                <a:latin typeface="Calibri"/>
                <a:cs typeface="Calibri"/>
              </a:rPr>
              <a:t>Und vor allem: Lust haben!</a:t>
            </a:r>
          </a:p>
          <a:p>
            <a:pPr>
              <a:defRPr/>
            </a:pPr>
            <a:br>
              <a:rPr lang="de-DE" sz="2200" dirty="0">
                <a:solidFill>
                  <a:srgbClr val="000000"/>
                </a:solidFill>
                <a:latin typeface="Calibri"/>
                <a:cs typeface="Calibri"/>
              </a:rPr>
            </a:br>
            <a:endParaRPr lang="de-DE" sz="2200" dirty="0">
              <a:solidFill>
                <a:srgbClr val="000000"/>
              </a:solidFill>
              <a:latin typeface="Calibri"/>
              <a:cs typeface="Calibri"/>
            </a:endParaRPr>
          </a:p>
          <a:p>
            <a:pPr>
              <a:defRPr/>
            </a:pPr>
            <a:r>
              <a:rPr lang="de-DE" sz="22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</a:p>
        </p:txBody>
      </p:sp>
      <p:pic>
        <p:nvPicPr>
          <p:cNvPr id="40" name="Picture 4" descr="Lernen - Kostenlose nutzer Icons">
            <a:extLst>
              <a:ext uri="{FF2B5EF4-FFF2-40B4-BE49-F238E27FC236}">
                <a16:creationId xmlns:a16="http://schemas.microsoft.com/office/drawing/2014/main" id="{49EECA9B-013C-2843-9E6A-F138070BA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516" y="4879910"/>
            <a:ext cx="1658231" cy="165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9B489701-FE6D-BA43-9F34-D1156250F5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4956" y="3804244"/>
            <a:ext cx="843415" cy="843415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A610D107-DEBA-4141-8CD5-3F06CCBE44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4955" y="3176661"/>
            <a:ext cx="843415" cy="843415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EBE2E86B-5028-504A-AFF4-F7A302BC4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4957" y="2444689"/>
            <a:ext cx="843415" cy="843415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9BA804F5-20E9-134E-B773-9841BA340D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3702" y="5125564"/>
            <a:ext cx="843415" cy="843415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EC91AD00-83E7-334B-B925-A8C416364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177" y="4453113"/>
            <a:ext cx="843415" cy="843415"/>
          </a:xfrm>
          <a:prstGeom prst="rect">
            <a:avLst/>
          </a:prstGeom>
        </p:spPr>
      </p:pic>
      <p:sp>
        <p:nvSpPr>
          <p:cNvPr id="46" name="Oval 45">
            <a:extLst>
              <a:ext uri="{FF2B5EF4-FFF2-40B4-BE49-F238E27FC236}">
                <a16:creationId xmlns:a16="http://schemas.microsoft.com/office/drawing/2014/main" id="{AE395E8A-CE66-5449-82CA-2BF803710891}"/>
              </a:ext>
            </a:extLst>
          </p:cNvPr>
          <p:cNvSpPr/>
          <p:nvPr/>
        </p:nvSpPr>
        <p:spPr>
          <a:xfrm>
            <a:off x="3650614" y="1996426"/>
            <a:ext cx="401882" cy="375133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677B08F5-6820-1346-94A2-D59BB8FF1E7D}"/>
              </a:ext>
            </a:extLst>
          </p:cNvPr>
          <p:cNvSpPr/>
          <p:nvPr/>
        </p:nvSpPr>
        <p:spPr>
          <a:xfrm>
            <a:off x="3650614" y="4146429"/>
            <a:ext cx="401882" cy="375133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2BACE5F3-3C80-AE4F-8166-E3FEEE6CEBC1}"/>
              </a:ext>
            </a:extLst>
          </p:cNvPr>
          <p:cNvSpPr/>
          <p:nvPr/>
        </p:nvSpPr>
        <p:spPr>
          <a:xfrm>
            <a:off x="3650614" y="3517814"/>
            <a:ext cx="401882" cy="375133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0B27BBDB-9C4D-ED45-BFB9-C8EFDF4E794B}"/>
              </a:ext>
            </a:extLst>
          </p:cNvPr>
          <p:cNvSpPr/>
          <p:nvPr/>
        </p:nvSpPr>
        <p:spPr>
          <a:xfrm>
            <a:off x="3651894" y="4806961"/>
            <a:ext cx="401882" cy="375133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8A749B27-EC13-CF4E-9733-CF8B5AE3A116}"/>
              </a:ext>
            </a:extLst>
          </p:cNvPr>
          <p:cNvSpPr/>
          <p:nvPr/>
        </p:nvSpPr>
        <p:spPr>
          <a:xfrm>
            <a:off x="3650614" y="2781037"/>
            <a:ext cx="401882" cy="375133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E6196EDD-AB54-3B4E-A504-B38EC6670033}"/>
              </a:ext>
            </a:extLst>
          </p:cNvPr>
          <p:cNvSpPr/>
          <p:nvPr/>
        </p:nvSpPr>
        <p:spPr>
          <a:xfrm>
            <a:off x="3650614" y="5467493"/>
            <a:ext cx="401882" cy="375133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010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2" name="Rectangle 9221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24" name="Rectangle 9223">
            <a:extLst>
              <a:ext uri="{FF2B5EF4-FFF2-40B4-BE49-F238E27FC236}">
                <a16:creationId xmlns:a16="http://schemas.microsoft.com/office/drawing/2014/main" id="{AF695F69-7001-421E-98A8-E74156934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7" name="Picture 1" descr="page2image87764080">
            <a:extLst>
              <a:ext uri="{FF2B5EF4-FFF2-40B4-BE49-F238E27FC236}">
                <a16:creationId xmlns:a16="http://schemas.microsoft.com/office/drawing/2014/main" id="{EA8A9E23-993C-FB49-9C89-C5B2F7DB04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0" r="23129" b="2"/>
          <a:stretch/>
        </p:blipFill>
        <p:spPr bwMode="auto">
          <a:xfrm>
            <a:off x="6096010" y="10"/>
            <a:ext cx="6095999" cy="6857990"/>
          </a:xfrm>
          <a:custGeom>
            <a:avLst/>
            <a:gdLst/>
            <a:ahLst/>
            <a:cxnLst/>
            <a:rect l="l" t="t" r="r" b="b"/>
            <a:pathLst>
              <a:path w="6095999" h="6858000">
                <a:moveTo>
                  <a:pt x="0" y="0"/>
                </a:moveTo>
                <a:lnTo>
                  <a:pt x="6095999" y="0"/>
                </a:lnTo>
                <a:lnTo>
                  <a:pt x="6095999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4220980" y="6857999"/>
                </a:lnTo>
                <a:lnTo>
                  <a:pt x="4213164" y="6851010"/>
                </a:lnTo>
                <a:cubicBezTo>
                  <a:pt x="4181666" y="6825777"/>
                  <a:pt x="4066661" y="6744343"/>
                  <a:pt x="4062999" y="6737842"/>
                </a:cubicBezTo>
                <a:cubicBezTo>
                  <a:pt x="4024279" y="6693220"/>
                  <a:pt x="4060463" y="6731339"/>
                  <a:pt x="3994350" y="6686435"/>
                </a:cubicBezTo>
                <a:cubicBezTo>
                  <a:pt x="3947033" y="6670674"/>
                  <a:pt x="3899856" y="6566625"/>
                  <a:pt x="3859426" y="6512643"/>
                </a:cubicBezTo>
                <a:cubicBezTo>
                  <a:pt x="3843619" y="6494605"/>
                  <a:pt x="3819111" y="6476220"/>
                  <a:pt x="3795266" y="6469055"/>
                </a:cubicBezTo>
                <a:cubicBezTo>
                  <a:pt x="3772240" y="6479507"/>
                  <a:pt x="3769424" y="6446115"/>
                  <a:pt x="3752228" y="6440526"/>
                </a:cubicBezTo>
                <a:cubicBezTo>
                  <a:pt x="3742060" y="6447641"/>
                  <a:pt x="3719048" y="6424775"/>
                  <a:pt x="3716355" y="6414007"/>
                </a:cubicBezTo>
                <a:cubicBezTo>
                  <a:pt x="3729286" y="6392352"/>
                  <a:pt x="3629924" y="6387100"/>
                  <a:pt x="3629916" y="6370687"/>
                </a:cubicBezTo>
                <a:cubicBezTo>
                  <a:pt x="3600280" y="6362353"/>
                  <a:pt x="3495200" y="6368444"/>
                  <a:pt x="3479034" y="6339494"/>
                </a:cubicBezTo>
                <a:cubicBezTo>
                  <a:pt x="3420435" y="6317314"/>
                  <a:pt x="3345614" y="6290932"/>
                  <a:pt x="3319627" y="6285893"/>
                </a:cubicBezTo>
                <a:cubicBezTo>
                  <a:pt x="3282294" y="6327705"/>
                  <a:pt x="3185936" y="6185255"/>
                  <a:pt x="3075494" y="6164273"/>
                </a:cubicBezTo>
                <a:cubicBezTo>
                  <a:pt x="3059427" y="6166243"/>
                  <a:pt x="3051440" y="6164859"/>
                  <a:pt x="3050019" y="6153683"/>
                </a:cubicBezTo>
                <a:cubicBezTo>
                  <a:pt x="3016030" y="6146243"/>
                  <a:pt x="2991340" y="6114870"/>
                  <a:pt x="2963636" y="6123708"/>
                </a:cubicBezTo>
                <a:cubicBezTo>
                  <a:pt x="2928425" y="6105855"/>
                  <a:pt x="2947049" y="6092097"/>
                  <a:pt x="2914912" y="6078439"/>
                </a:cubicBezTo>
                <a:lnTo>
                  <a:pt x="2770812" y="6041758"/>
                </a:lnTo>
                <a:cubicBezTo>
                  <a:pt x="2750466" y="6034724"/>
                  <a:pt x="2729222" y="6014032"/>
                  <a:pt x="2708585" y="6007728"/>
                </a:cubicBezTo>
                <a:lnTo>
                  <a:pt x="2687072" y="6003931"/>
                </a:lnTo>
                <a:lnTo>
                  <a:pt x="2674457" y="5991515"/>
                </a:lnTo>
                <a:cubicBezTo>
                  <a:pt x="2668773" y="5988707"/>
                  <a:pt x="2661696" y="5988167"/>
                  <a:pt x="2652298" y="5991525"/>
                </a:cubicBezTo>
                <a:cubicBezTo>
                  <a:pt x="2634345" y="5986939"/>
                  <a:pt x="2583809" y="5969299"/>
                  <a:pt x="2566743" y="5963996"/>
                </a:cubicBezTo>
                <a:lnTo>
                  <a:pt x="2549903" y="5959709"/>
                </a:lnTo>
                <a:lnTo>
                  <a:pt x="2542177" y="5951723"/>
                </a:lnTo>
                <a:cubicBezTo>
                  <a:pt x="2529898" y="5945994"/>
                  <a:pt x="2498812" y="5935402"/>
                  <a:pt x="2476225" y="5925338"/>
                </a:cubicBezTo>
                <a:cubicBezTo>
                  <a:pt x="2457810" y="5911056"/>
                  <a:pt x="2433846" y="5899348"/>
                  <a:pt x="2406656" y="5891344"/>
                </a:cubicBezTo>
                <a:cubicBezTo>
                  <a:pt x="2400991" y="5896275"/>
                  <a:pt x="2393612" y="5885783"/>
                  <a:pt x="2389160" y="5883030"/>
                </a:cubicBezTo>
                <a:cubicBezTo>
                  <a:pt x="2387458" y="5886701"/>
                  <a:pt x="2375233" y="5885881"/>
                  <a:pt x="2372540" y="5881920"/>
                </a:cubicBezTo>
                <a:cubicBezTo>
                  <a:pt x="2293168" y="5849488"/>
                  <a:pt x="2325743" y="5894734"/>
                  <a:pt x="2283811" y="5862541"/>
                </a:cubicBezTo>
                <a:cubicBezTo>
                  <a:pt x="2275730" y="5859531"/>
                  <a:pt x="2268484" y="5859925"/>
                  <a:pt x="2261759" y="5861764"/>
                </a:cubicBezTo>
                <a:lnTo>
                  <a:pt x="2219265" y="5849327"/>
                </a:lnTo>
                <a:cubicBezTo>
                  <a:pt x="2203078" y="5842651"/>
                  <a:pt x="2185672" y="5837119"/>
                  <a:pt x="2167456" y="5832891"/>
                </a:cubicBezTo>
                <a:cubicBezTo>
                  <a:pt x="2161387" y="5839963"/>
                  <a:pt x="2149583" y="5826532"/>
                  <a:pt x="2143288" y="5823218"/>
                </a:cubicBezTo>
                <a:cubicBezTo>
                  <a:pt x="2141966" y="5828274"/>
                  <a:pt x="2126227" y="5828196"/>
                  <a:pt x="2121889" y="5823116"/>
                </a:cubicBezTo>
                <a:cubicBezTo>
                  <a:pt x="2013448" y="5786297"/>
                  <a:pt x="2065303" y="5844161"/>
                  <a:pt x="2004548" y="5804552"/>
                </a:cubicBezTo>
                <a:cubicBezTo>
                  <a:pt x="1993575" y="5801194"/>
                  <a:pt x="1984449" y="5802325"/>
                  <a:pt x="1976317" y="5805346"/>
                </a:cubicBezTo>
                <a:lnTo>
                  <a:pt x="1960968" y="5813703"/>
                </a:lnTo>
                <a:lnTo>
                  <a:pt x="1951886" y="5808313"/>
                </a:lnTo>
                <a:cubicBezTo>
                  <a:pt x="1914205" y="5801767"/>
                  <a:pt x="1900427" y="5810657"/>
                  <a:pt x="1881129" y="5796205"/>
                </a:cubicBezTo>
                <a:cubicBezTo>
                  <a:pt x="1847467" y="5788576"/>
                  <a:pt x="1808824" y="5783942"/>
                  <a:pt x="1778393" y="5776687"/>
                </a:cubicBezTo>
                <a:cubicBezTo>
                  <a:pt x="1764338" y="5756704"/>
                  <a:pt x="1721542" y="5761928"/>
                  <a:pt x="1698544" y="5752677"/>
                </a:cubicBezTo>
                <a:cubicBezTo>
                  <a:pt x="1688689" y="5744367"/>
                  <a:pt x="1680710" y="5741898"/>
                  <a:pt x="1667763" y="5746936"/>
                </a:cubicBezTo>
                <a:cubicBezTo>
                  <a:pt x="1622782" y="5706970"/>
                  <a:pt x="1636232" y="5740258"/>
                  <a:pt x="1589890" y="5720079"/>
                </a:cubicBezTo>
                <a:cubicBezTo>
                  <a:pt x="1550522" y="5700408"/>
                  <a:pt x="1504390" y="5684235"/>
                  <a:pt x="1470745" y="5647268"/>
                </a:cubicBezTo>
                <a:cubicBezTo>
                  <a:pt x="1465307" y="5637473"/>
                  <a:pt x="1447590" y="5631171"/>
                  <a:pt x="1431171" y="5633192"/>
                </a:cubicBezTo>
                <a:cubicBezTo>
                  <a:pt x="1428344" y="5633540"/>
                  <a:pt x="1425665" y="5634127"/>
                  <a:pt x="1423215" y="5634934"/>
                </a:cubicBezTo>
                <a:cubicBezTo>
                  <a:pt x="1404063" y="5609561"/>
                  <a:pt x="1384477" y="5616951"/>
                  <a:pt x="1377158" y="5600720"/>
                </a:cubicBezTo>
                <a:cubicBezTo>
                  <a:pt x="1337416" y="5587406"/>
                  <a:pt x="1299119" y="5594952"/>
                  <a:pt x="1292001" y="5580595"/>
                </a:cubicBezTo>
                <a:cubicBezTo>
                  <a:pt x="1270404" y="5577445"/>
                  <a:pt x="1236263" y="5586393"/>
                  <a:pt x="1224877" y="5570207"/>
                </a:cubicBezTo>
                <a:cubicBezTo>
                  <a:pt x="1218892" y="5580643"/>
                  <a:pt x="1203320" y="5557444"/>
                  <a:pt x="1188481" y="5562311"/>
                </a:cubicBezTo>
                <a:cubicBezTo>
                  <a:pt x="1177571" y="5566931"/>
                  <a:pt x="1170302" y="5560971"/>
                  <a:pt x="1160620" y="5558862"/>
                </a:cubicBezTo>
                <a:cubicBezTo>
                  <a:pt x="1146504" y="5561577"/>
                  <a:pt x="1106544" y="5545833"/>
                  <a:pt x="1097113" y="5537725"/>
                </a:cubicBezTo>
                <a:cubicBezTo>
                  <a:pt x="1076260" y="5511528"/>
                  <a:pt x="1012618" y="5517876"/>
                  <a:pt x="994944" y="5497522"/>
                </a:cubicBezTo>
                <a:cubicBezTo>
                  <a:pt x="987638" y="5493756"/>
                  <a:pt x="980141" y="5491480"/>
                  <a:pt x="972567" y="5490138"/>
                </a:cubicBezTo>
                <a:lnTo>
                  <a:pt x="927036" y="5488921"/>
                </a:lnTo>
                <a:lnTo>
                  <a:pt x="905198" y="5488488"/>
                </a:lnTo>
                <a:cubicBezTo>
                  <a:pt x="920127" y="5466532"/>
                  <a:pt x="847550" y="5479119"/>
                  <a:pt x="871473" y="5463326"/>
                </a:cubicBezTo>
                <a:cubicBezTo>
                  <a:pt x="835241" y="5455796"/>
                  <a:pt x="824844" y="5441869"/>
                  <a:pt x="787335" y="5431076"/>
                </a:cubicBezTo>
                <a:lnTo>
                  <a:pt x="646418" y="5398569"/>
                </a:lnTo>
                <a:cubicBezTo>
                  <a:pt x="594533" y="5378172"/>
                  <a:pt x="569175" y="5376706"/>
                  <a:pt x="522316" y="5365133"/>
                </a:cubicBezTo>
                <a:cubicBezTo>
                  <a:pt x="485699" y="5316148"/>
                  <a:pt x="451396" y="5327743"/>
                  <a:pt x="425051" y="5295085"/>
                </a:cubicBezTo>
                <a:cubicBezTo>
                  <a:pt x="373115" y="5280721"/>
                  <a:pt x="376598" y="5265782"/>
                  <a:pt x="318461" y="5265657"/>
                </a:cubicBezTo>
                <a:lnTo>
                  <a:pt x="266536" y="5232252"/>
                </a:lnTo>
                <a:cubicBezTo>
                  <a:pt x="254867" y="5225616"/>
                  <a:pt x="251642" y="5227516"/>
                  <a:pt x="248444" y="5225838"/>
                </a:cubicBezTo>
                <a:lnTo>
                  <a:pt x="247345" y="5222181"/>
                </a:lnTo>
                <a:lnTo>
                  <a:pt x="237345" y="5217023"/>
                </a:lnTo>
                <a:lnTo>
                  <a:pt x="219603" y="5204977"/>
                </a:lnTo>
                <a:lnTo>
                  <a:pt x="214443" y="5204489"/>
                </a:lnTo>
                <a:lnTo>
                  <a:pt x="184816" y="5189073"/>
                </a:lnTo>
                <a:lnTo>
                  <a:pt x="183534" y="5189699"/>
                </a:lnTo>
                <a:cubicBezTo>
                  <a:pt x="179981" y="5190754"/>
                  <a:pt x="176085" y="5190869"/>
                  <a:pt x="171363" y="5189023"/>
                </a:cubicBezTo>
                <a:cubicBezTo>
                  <a:pt x="165797" y="5204157"/>
                  <a:pt x="163531" y="5192594"/>
                  <a:pt x="150096" y="5185813"/>
                </a:cubicBezTo>
                <a:lnTo>
                  <a:pt x="59253" y="5172817"/>
                </a:lnTo>
                <a:lnTo>
                  <a:pt x="52526" y="5170052"/>
                </a:lnTo>
                <a:lnTo>
                  <a:pt x="52188" y="5170183"/>
                </a:lnTo>
                <a:cubicBezTo>
                  <a:pt x="50293" y="5169980"/>
                  <a:pt x="47917" y="5169219"/>
                  <a:pt x="44687" y="5167637"/>
                </a:cubicBezTo>
                <a:lnTo>
                  <a:pt x="40261" y="5165012"/>
                </a:lnTo>
                <a:lnTo>
                  <a:pt x="27209" y="5159648"/>
                </a:lnTo>
                <a:lnTo>
                  <a:pt x="21368" y="5159036"/>
                </a:lnTo>
                <a:lnTo>
                  <a:pt x="0" y="515885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nhaltsplatzhalter 3" descr="Ein Bild, das Wasser, draußen, Himmel, Boot enthält.&#10;&#10;Automatisch generierte Beschreibung">
            <a:extLst>
              <a:ext uri="{FF2B5EF4-FFF2-40B4-BE49-F238E27FC236}">
                <a16:creationId xmlns:a16="http://schemas.microsoft.com/office/drawing/2014/main" id="{8236D0C4-06FF-ED4D-8B27-F89D4818FE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171" b="-3"/>
          <a:stretch/>
        </p:blipFill>
        <p:spPr>
          <a:xfrm>
            <a:off x="-5388" y="10"/>
            <a:ext cx="6169518" cy="5158840"/>
          </a:xfrm>
          <a:custGeom>
            <a:avLst/>
            <a:gdLst/>
            <a:ahLst/>
            <a:cxnLst/>
            <a:rect l="l" t="t" r="r" b="b"/>
            <a:pathLst>
              <a:path w="6096000" h="5158850">
                <a:moveTo>
                  <a:pt x="0" y="0"/>
                </a:moveTo>
                <a:lnTo>
                  <a:pt x="6096000" y="0"/>
                </a:lnTo>
                <a:lnTo>
                  <a:pt x="6096000" y="5158850"/>
                </a:lnTo>
                <a:lnTo>
                  <a:pt x="5957305" y="5157644"/>
                </a:lnTo>
                <a:cubicBezTo>
                  <a:pt x="5920540" y="5151975"/>
                  <a:pt x="5887096" y="5153588"/>
                  <a:pt x="5857259" y="5143603"/>
                </a:cubicBezTo>
                <a:cubicBezTo>
                  <a:pt x="5843335" y="5146861"/>
                  <a:pt x="5830921" y="5147051"/>
                  <a:pt x="5821375" y="5137142"/>
                </a:cubicBezTo>
                <a:cubicBezTo>
                  <a:pt x="5786501" y="5134144"/>
                  <a:pt x="5775399" y="5144200"/>
                  <a:pt x="5755916" y="5131695"/>
                </a:cubicBezTo>
                <a:cubicBezTo>
                  <a:pt x="5732132" y="5146996"/>
                  <a:pt x="5732735" y="5139753"/>
                  <a:pt x="5725007" y="5132964"/>
                </a:cubicBezTo>
                <a:lnTo>
                  <a:pt x="5723810" y="5132374"/>
                </a:lnTo>
                <a:lnTo>
                  <a:pt x="5720531" y="5134578"/>
                </a:lnTo>
                <a:lnTo>
                  <a:pt x="5714795" y="5134902"/>
                </a:lnTo>
                <a:lnTo>
                  <a:pt x="5700142" y="5131655"/>
                </a:lnTo>
                <a:lnTo>
                  <a:pt x="5694799" y="5129754"/>
                </a:lnTo>
                <a:cubicBezTo>
                  <a:pt x="5691058" y="5128696"/>
                  <a:pt x="5688491" y="5128320"/>
                  <a:pt x="5686627" y="5128420"/>
                </a:cubicBezTo>
                <a:lnTo>
                  <a:pt x="5686371" y="5128603"/>
                </a:lnTo>
                <a:lnTo>
                  <a:pt x="5678819" y="5126929"/>
                </a:lnTo>
                <a:cubicBezTo>
                  <a:pt x="5666199" y="5123608"/>
                  <a:pt x="5654035" y="5119908"/>
                  <a:pt x="5642547" y="5116000"/>
                </a:cubicBezTo>
                <a:cubicBezTo>
                  <a:pt x="5629445" y="5126457"/>
                  <a:pt x="5588783" y="5104807"/>
                  <a:pt x="5587979" y="5128480"/>
                </a:cubicBezTo>
                <a:cubicBezTo>
                  <a:pt x="5572317" y="5123886"/>
                  <a:pt x="5564904" y="5112774"/>
                  <a:pt x="5566635" y="5128675"/>
                </a:cubicBezTo>
                <a:cubicBezTo>
                  <a:pt x="5561375" y="5127594"/>
                  <a:pt x="5557787" y="5128327"/>
                  <a:pt x="5554953" y="5129937"/>
                </a:cubicBezTo>
                <a:lnTo>
                  <a:pt x="5554039" y="5130763"/>
                </a:lnTo>
                <a:lnTo>
                  <a:pt x="5514254" y="5120517"/>
                </a:lnTo>
                <a:lnTo>
                  <a:pt x="5492156" y="5111382"/>
                </a:lnTo>
                <a:lnTo>
                  <a:pt x="5480446" y="5107855"/>
                </a:lnTo>
                <a:lnTo>
                  <a:pt x="5477744" y="5104402"/>
                </a:lnTo>
                <a:cubicBezTo>
                  <a:pt x="5474490" y="5102038"/>
                  <a:pt x="5469391" y="5100405"/>
                  <a:pt x="5460150" y="5100442"/>
                </a:cubicBezTo>
                <a:lnTo>
                  <a:pt x="5457901" y="5100914"/>
                </a:lnTo>
                <a:lnTo>
                  <a:pt x="5444243" y="5094201"/>
                </a:lnTo>
                <a:cubicBezTo>
                  <a:pt x="5439994" y="5091441"/>
                  <a:pt x="5436419" y="5088231"/>
                  <a:pt x="5433825" y="5084410"/>
                </a:cubicBezTo>
                <a:cubicBezTo>
                  <a:pt x="5379443" y="5093528"/>
                  <a:pt x="5336110" y="5069767"/>
                  <a:pt x="5280996" y="5063773"/>
                </a:cubicBezTo>
                <a:cubicBezTo>
                  <a:pt x="5250806" y="5055129"/>
                  <a:pt x="5168599" y="5059471"/>
                  <a:pt x="5161582" y="5030966"/>
                </a:cubicBezTo>
                <a:cubicBezTo>
                  <a:pt x="5121870" y="5022662"/>
                  <a:pt x="5095637" y="5020496"/>
                  <a:pt x="5042717" y="5013952"/>
                </a:cubicBezTo>
                <a:cubicBezTo>
                  <a:pt x="4991136" y="4983679"/>
                  <a:pt x="4902283" y="4990567"/>
                  <a:pt x="4840514" y="4970468"/>
                </a:cubicBezTo>
                <a:cubicBezTo>
                  <a:pt x="4799904" y="4987615"/>
                  <a:pt x="4824087" y="4969531"/>
                  <a:pt x="4786778" y="4967817"/>
                </a:cubicBezTo>
                <a:cubicBezTo>
                  <a:pt x="4801901" y="4948343"/>
                  <a:pt x="4739845" y="4972374"/>
                  <a:pt x="4743741" y="4948216"/>
                </a:cubicBezTo>
                <a:cubicBezTo>
                  <a:pt x="4736829" y="4948670"/>
                  <a:pt x="4730010" y="4949869"/>
                  <a:pt x="4723136" y="4951257"/>
                </a:cubicBezTo>
                <a:lnTo>
                  <a:pt x="4719535" y="4951970"/>
                </a:lnTo>
                <a:lnTo>
                  <a:pt x="4706143" y="4950704"/>
                </a:lnTo>
                <a:lnTo>
                  <a:pt x="4701098" y="4955500"/>
                </a:lnTo>
                <a:lnTo>
                  <a:pt x="4680034" y="4957289"/>
                </a:lnTo>
                <a:cubicBezTo>
                  <a:pt x="4672339" y="4957161"/>
                  <a:pt x="4664292" y="4956094"/>
                  <a:pt x="4655741" y="4953520"/>
                </a:cubicBezTo>
                <a:cubicBezTo>
                  <a:pt x="4636359" y="4940479"/>
                  <a:pt x="4599701" y="4946454"/>
                  <a:pt x="4569298" y="4940691"/>
                </a:cubicBezTo>
                <a:lnTo>
                  <a:pt x="4555978" y="4935439"/>
                </a:lnTo>
                <a:lnTo>
                  <a:pt x="4508950" y="4932725"/>
                </a:lnTo>
                <a:cubicBezTo>
                  <a:pt x="4495669" y="4931511"/>
                  <a:pt x="4482007" y="4929765"/>
                  <a:pt x="4467838" y="4927057"/>
                </a:cubicBezTo>
                <a:lnTo>
                  <a:pt x="4441949" y="4920349"/>
                </a:lnTo>
                <a:lnTo>
                  <a:pt x="4394719" y="4912853"/>
                </a:lnTo>
                <a:lnTo>
                  <a:pt x="4356810" y="4916186"/>
                </a:lnTo>
                <a:lnTo>
                  <a:pt x="4222145" y="4920166"/>
                </a:lnTo>
                <a:cubicBezTo>
                  <a:pt x="4202488" y="4924963"/>
                  <a:pt x="4184742" y="4944595"/>
                  <a:pt x="4160481" y="4934555"/>
                </a:cubicBezTo>
                <a:cubicBezTo>
                  <a:pt x="4165854" y="4945670"/>
                  <a:pt x="4131661" y="4931019"/>
                  <a:pt x="4124879" y="4940397"/>
                </a:cubicBezTo>
                <a:cubicBezTo>
                  <a:pt x="4120895" y="4948198"/>
                  <a:pt x="4109593" y="4945570"/>
                  <a:pt x="4100114" y="4947117"/>
                </a:cubicBezTo>
                <a:cubicBezTo>
                  <a:pt x="4091835" y="4954382"/>
                  <a:pt x="4045978" y="4954676"/>
                  <a:pt x="4030957" y="4950944"/>
                </a:cubicBezTo>
                <a:cubicBezTo>
                  <a:pt x="3989825" y="4935537"/>
                  <a:pt x="3946860" y="4963196"/>
                  <a:pt x="3913764" y="4951738"/>
                </a:cubicBezTo>
                <a:cubicBezTo>
                  <a:pt x="3904534" y="4951024"/>
                  <a:pt x="3896577" y="4951663"/>
                  <a:pt x="3889457" y="4953140"/>
                </a:cubicBezTo>
                <a:lnTo>
                  <a:pt x="3871115" y="4959252"/>
                </a:lnTo>
                <a:lnTo>
                  <a:pt x="3869086" y="4964946"/>
                </a:lnTo>
                <a:lnTo>
                  <a:pt x="3856124" y="4966504"/>
                </a:lnTo>
                <a:lnTo>
                  <a:pt x="3835967" y="4975175"/>
                </a:lnTo>
                <a:cubicBezTo>
                  <a:pt x="3826465" y="4950975"/>
                  <a:pt x="3782586" y="4987146"/>
                  <a:pt x="3785910" y="4965148"/>
                </a:cubicBezTo>
                <a:cubicBezTo>
                  <a:pt x="3750785" y="4971249"/>
                  <a:pt x="3699033" y="4952693"/>
                  <a:pt x="3671085" y="4977741"/>
                </a:cubicBezTo>
                <a:cubicBezTo>
                  <a:pt x="3621255" y="4982620"/>
                  <a:pt x="3562637" y="4994206"/>
                  <a:pt x="3486928" y="4994420"/>
                </a:cubicBezTo>
                <a:cubicBezTo>
                  <a:pt x="3446030" y="4994640"/>
                  <a:pt x="3343460" y="4976299"/>
                  <a:pt x="3280956" y="4975036"/>
                </a:cubicBezTo>
                <a:cubicBezTo>
                  <a:pt x="3227193" y="4980695"/>
                  <a:pt x="3256481" y="4973778"/>
                  <a:pt x="3211563" y="4993919"/>
                </a:cubicBezTo>
                <a:cubicBezTo>
                  <a:pt x="3207119" y="4990757"/>
                  <a:pt x="3170070" y="4988394"/>
                  <a:pt x="3164681" y="4986606"/>
                </a:cubicBezTo>
                <a:lnTo>
                  <a:pt x="3127171" y="4979411"/>
                </a:lnTo>
                <a:lnTo>
                  <a:pt x="3096889" y="4976795"/>
                </a:lnTo>
                <a:cubicBezTo>
                  <a:pt x="3088441" y="4978753"/>
                  <a:pt x="3082883" y="4978233"/>
                  <a:pt x="3078620" y="4976620"/>
                </a:cubicBezTo>
                <a:lnTo>
                  <a:pt x="3074275" y="4973840"/>
                </a:lnTo>
                <a:lnTo>
                  <a:pt x="3036436" y="4968613"/>
                </a:lnTo>
                <a:lnTo>
                  <a:pt x="3031995" y="4969990"/>
                </a:lnTo>
                <a:lnTo>
                  <a:pt x="2994028" y="4967956"/>
                </a:lnTo>
                <a:cubicBezTo>
                  <a:pt x="2992299" y="4970105"/>
                  <a:pt x="2989407" y="4971561"/>
                  <a:pt x="2984001" y="4971609"/>
                </a:cubicBezTo>
                <a:cubicBezTo>
                  <a:pt x="2994191" y="4986644"/>
                  <a:pt x="2981386" y="4977427"/>
                  <a:pt x="2964542" y="4976237"/>
                </a:cubicBezTo>
                <a:cubicBezTo>
                  <a:pt x="2976613" y="4999323"/>
                  <a:pt x="2927627" y="4986817"/>
                  <a:pt x="2921274" y="4999668"/>
                </a:cubicBezTo>
                <a:cubicBezTo>
                  <a:pt x="2908629" y="4998274"/>
                  <a:pt x="2895476" y="4997220"/>
                  <a:pt x="2882111" y="4996632"/>
                </a:cubicBezTo>
                <a:lnTo>
                  <a:pt x="2874282" y="4996582"/>
                </a:lnTo>
                <a:cubicBezTo>
                  <a:pt x="2874237" y="4996658"/>
                  <a:pt x="2874193" y="4996735"/>
                  <a:pt x="2874147" y="4996812"/>
                </a:cubicBezTo>
                <a:cubicBezTo>
                  <a:pt x="2872492" y="4997296"/>
                  <a:pt x="2869935" y="4997466"/>
                  <a:pt x="2865932" y="4997221"/>
                </a:cubicBezTo>
                <a:lnTo>
                  <a:pt x="2860008" y="4996489"/>
                </a:lnTo>
                <a:lnTo>
                  <a:pt x="2844819" y="4996392"/>
                </a:lnTo>
                <a:lnTo>
                  <a:pt x="2839735" y="4997900"/>
                </a:lnTo>
                <a:lnTo>
                  <a:pt x="2837922" y="5000718"/>
                </a:lnTo>
                <a:lnTo>
                  <a:pt x="2836507" y="5000394"/>
                </a:lnTo>
                <a:cubicBezTo>
                  <a:pt x="2825749" y="4995427"/>
                  <a:pt x="2822382" y="4988291"/>
                  <a:pt x="2808859" y="5008050"/>
                </a:cubicBezTo>
                <a:cubicBezTo>
                  <a:pt x="2784233" y="4999995"/>
                  <a:pt x="2779499" y="5012041"/>
                  <a:pt x="2745907" y="5016391"/>
                </a:cubicBezTo>
                <a:cubicBezTo>
                  <a:pt x="2731796" y="5008784"/>
                  <a:pt x="2720518" y="5011549"/>
                  <a:pt x="2709519" y="5017601"/>
                </a:cubicBezTo>
                <a:cubicBezTo>
                  <a:pt x="2676766" y="5014138"/>
                  <a:pt x="2646981" y="5022656"/>
                  <a:pt x="2610212" y="5024813"/>
                </a:cubicBezTo>
                <a:cubicBezTo>
                  <a:pt x="2570359" y="5014992"/>
                  <a:pt x="2550109" y="5032793"/>
                  <a:pt x="2510814" y="5035020"/>
                </a:cubicBezTo>
                <a:cubicBezTo>
                  <a:pt x="2476639" y="5017991"/>
                  <a:pt x="2482834" y="5049980"/>
                  <a:pt x="2462736" y="5056754"/>
                </a:cubicBezTo>
                <a:lnTo>
                  <a:pt x="2457050" y="5057379"/>
                </a:lnTo>
                <a:lnTo>
                  <a:pt x="2442184" y="5054901"/>
                </a:lnTo>
                <a:lnTo>
                  <a:pt x="2436703" y="5053277"/>
                </a:lnTo>
                <a:cubicBezTo>
                  <a:pt x="2432888" y="5052418"/>
                  <a:pt x="2430299" y="5052175"/>
                  <a:pt x="2428451" y="5052373"/>
                </a:cubicBezTo>
                <a:lnTo>
                  <a:pt x="2420551" y="5051292"/>
                </a:lnTo>
                <a:cubicBezTo>
                  <a:pt x="2407700" y="5048633"/>
                  <a:pt x="2395274" y="5045570"/>
                  <a:pt x="2383501" y="5042264"/>
                </a:cubicBezTo>
                <a:cubicBezTo>
                  <a:pt x="2362992" y="5043848"/>
                  <a:pt x="2317884" y="5059023"/>
                  <a:pt x="2297493" y="5060796"/>
                </a:cubicBezTo>
                <a:lnTo>
                  <a:pt x="2261156" y="5052905"/>
                </a:lnTo>
                <a:lnTo>
                  <a:pt x="2200581" y="5036274"/>
                </a:lnTo>
                <a:lnTo>
                  <a:pt x="2198380" y="5036861"/>
                </a:lnTo>
                <a:lnTo>
                  <a:pt x="2116066" y="5030866"/>
                </a:lnTo>
                <a:cubicBezTo>
                  <a:pt x="2111600" y="5028328"/>
                  <a:pt x="2059664" y="5017338"/>
                  <a:pt x="2056754" y="5013653"/>
                </a:cubicBezTo>
                <a:cubicBezTo>
                  <a:pt x="2003393" y="5025622"/>
                  <a:pt x="1998298" y="5020073"/>
                  <a:pt x="1942916" y="5016969"/>
                </a:cubicBezTo>
                <a:cubicBezTo>
                  <a:pt x="1882138" y="5005950"/>
                  <a:pt x="1836966" y="4987831"/>
                  <a:pt x="1796717" y="4981610"/>
                </a:cubicBezTo>
                <a:cubicBezTo>
                  <a:pt x="1724075" y="4970499"/>
                  <a:pt x="1636218" y="4947449"/>
                  <a:pt x="1583222" y="4942334"/>
                </a:cubicBezTo>
                <a:cubicBezTo>
                  <a:pt x="1544265" y="4961611"/>
                  <a:pt x="1556109" y="4938719"/>
                  <a:pt x="1518821" y="4938963"/>
                </a:cubicBezTo>
                <a:cubicBezTo>
                  <a:pt x="1497291" y="4936197"/>
                  <a:pt x="1483221" y="4927794"/>
                  <a:pt x="1471837" y="4925740"/>
                </a:cubicBezTo>
                <a:lnTo>
                  <a:pt x="1450515" y="4926642"/>
                </a:lnTo>
                <a:lnTo>
                  <a:pt x="1437078" y="4926078"/>
                </a:lnTo>
                <a:lnTo>
                  <a:pt x="1432462" y="4931139"/>
                </a:lnTo>
                <a:lnTo>
                  <a:pt x="1411645" y="4934032"/>
                </a:lnTo>
                <a:cubicBezTo>
                  <a:pt x="1384856" y="4931153"/>
                  <a:pt x="1306656" y="4918434"/>
                  <a:pt x="1271729" y="4913863"/>
                </a:cubicBezTo>
                <a:cubicBezTo>
                  <a:pt x="1258697" y="4907976"/>
                  <a:pt x="1213546" y="4901042"/>
                  <a:pt x="1202076" y="4906608"/>
                </a:cubicBezTo>
                <a:cubicBezTo>
                  <a:pt x="1192059" y="4906580"/>
                  <a:pt x="1182171" y="4902320"/>
                  <a:pt x="1174670" y="4909064"/>
                </a:cubicBezTo>
                <a:cubicBezTo>
                  <a:pt x="1163701" y="4916862"/>
                  <a:pt x="1136874" y="4897641"/>
                  <a:pt x="1137035" y="4908989"/>
                </a:cubicBezTo>
                <a:cubicBezTo>
                  <a:pt x="1117838" y="4895687"/>
                  <a:pt x="1091386" y="4911450"/>
                  <a:pt x="1069882" y="4912892"/>
                </a:cubicBezTo>
                <a:cubicBezTo>
                  <a:pt x="1055589" y="4900472"/>
                  <a:pt x="1024570" y="4915744"/>
                  <a:pt x="980935" y="4911119"/>
                </a:cubicBezTo>
                <a:cubicBezTo>
                  <a:pt x="947614" y="4906556"/>
                  <a:pt x="913224" y="4897403"/>
                  <a:pt x="869960" y="4885518"/>
                </a:cubicBezTo>
                <a:cubicBezTo>
                  <a:pt x="819114" y="4856727"/>
                  <a:pt x="768074" y="4850663"/>
                  <a:pt x="721345" y="4839806"/>
                </a:cubicBezTo>
                <a:cubicBezTo>
                  <a:pt x="667944" y="4829906"/>
                  <a:pt x="698286" y="4859338"/>
                  <a:pt x="635428" y="4830000"/>
                </a:cubicBezTo>
                <a:cubicBezTo>
                  <a:pt x="626286" y="4837571"/>
                  <a:pt x="617638" y="4836842"/>
                  <a:pt x="604106" y="4830842"/>
                </a:cubicBezTo>
                <a:cubicBezTo>
                  <a:pt x="583276" y="4833091"/>
                  <a:pt x="539859" y="4845979"/>
                  <a:pt x="510451" y="4843485"/>
                </a:cubicBezTo>
                <a:cubicBezTo>
                  <a:pt x="489781" y="4840800"/>
                  <a:pt x="443867" y="4818678"/>
                  <a:pt x="427656" y="4815877"/>
                </a:cubicBezTo>
                <a:cubicBezTo>
                  <a:pt x="424088" y="4817297"/>
                  <a:pt x="419580" y="4820561"/>
                  <a:pt x="413184" y="4826676"/>
                </a:cubicBezTo>
                <a:cubicBezTo>
                  <a:pt x="387673" y="4816699"/>
                  <a:pt x="379855" y="4828170"/>
                  <a:pt x="341772" y="4829671"/>
                </a:cubicBezTo>
                <a:cubicBezTo>
                  <a:pt x="327795" y="4821005"/>
                  <a:pt x="314729" y="4822794"/>
                  <a:pt x="301266" y="4827842"/>
                </a:cubicBezTo>
                <a:cubicBezTo>
                  <a:pt x="265781" y="4821714"/>
                  <a:pt x="231017" y="4827635"/>
                  <a:pt x="189886" y="4826710"/>
                </a:cubicBezTo>
                <a:cubicBezTo>
                  <a:pt x="147910" y="4813727"/>
                  <a:pt x="121702" y="4829584"/>
                  <a:pt x="77762" y="4828518"/>
                </a:cubicBezTo>
                <a:cubicBezTo>
                  <a:pt x="38733" y="4806108"/>
                  <a:pt x="44308" y="4851138"/>
                  <a:pt x="8164" y="4846203"/>
                </a:cubicBezTo>
                <a:lnTo>
                  <a:pt x="0" y="4843648"/>
                </a:lnTo>
                <a:lnTo>
                  <a:pt x="0" y="4080681"/>
                </a:lnTo>
                <a:close/>
              </a:path>
            </a:pathLst>
          </a:cu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20C9A551-00A3-EA42-82F3-F3DD057E0ABE}"/>
              </a:ext>
            </a:extLst>
          </p:cNvPr>
          <p:cNvSpPr txBox="1"/>
          <p:nvPr/>
        </p:nvSpPr>
        <p:spPr>
          <a:xfrm>
            <a:off x="-779039" y="5076086"/>
            <a:ext cx="771681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3600" b="1" dirty="0"/>
              <a:t>Was sagen/denken unsere Schüler*innen über</a:t>
            </a:r>
            <a:br>
              <a:rPr lang="de-DE" sz="3600" b="1" dirty="0"/>
            </a:br>
            <a:r>
              <a:rPr lang="de-DE" sz="36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FRA</a:t>
            </a:r>
            <a:r>
              <a:rPr lang="de-DE" sz="36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NZÖS</a:t>
            </a:r>
            <a:r>
              <a:rPr lang="de-DE" sz="36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ISCH?</a:t>
            </a:r>
            <a:endParaRPr lang="de-DE" sz="3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4957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nhaltsplatzhalter 4" descr="Ein Bild, das Wasser, draußen, Himmel, Boot enthält.&#10;&#10;Automatisch generierte Beschreibung">
            <a:extLst>
              <a:ext uri="{FF2B5EF4-FFF2-40B4-BE49-F238E27FC236}">
                <a16:creationId xmlns:a16="http://schemas.microsoft.com/office/drawing/2014/main" id="{12AB2059-1FAC-874F-959C-3B5AA87C94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5746"/>
          <a:stretch/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  <p:sp>
        <p:nvSpPr>
          <p:cNvPr id="4" name="Ovale Legende 3">
            <a:extLst>
              <a:ext uri="{FF2B5EF4-FFF2-40B4-BE49-F238E27FC236}">
                <a16:creationId xmlns:a16="http://schemas.microsoft.com/office/drawing/2014/main" id="{717AA959-E36C-FA4A-8156-283730A3F275}"/>
              </a:ext>
            </a:extLst>
          </p:cNvPr>
          <p:cNvSpPr/>
          <p:nvPr/>
        </p:nvSpPr>
        <p:spPr>
          <a:xfrm>
            <a:off x="120122" y="4121080"/>
            <a:ext cx="3107171" cy="1821627"/>
          </a:xfrm>
          <a:prstGeom prst="wedgeEllipseCallout">
            <a:avLst>
              <a:gd name="adj1" fmla="val 25286"/>
              <a:gd name="adj2" fmla="val 83187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  <a:defRPr/>
            </a:pPr>
            <a:r>
              <a:rPr lang="de-DE" sz="1800" dirty="0">
                <a:solidFill>
                  <a:srgbClr val="000000"/>
                </a:solidFill>
                <a:latin typeface="Calibri"/>
                <a:cs typeface="Calibri"/>
              </a:rPr>
              <a:t>„Man kann französische Lieder und Filme verstehen – das gibt ein gutes Gefühl!“</a:t>
            </a:r>
          </a:p>
          <a:p>
            <a:pPr algn="ctr"/>
            <a:endParaRPr lang="de-DE" sz="18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5" name="Ovale Legende 4">
            <a:extLst>
              <a:ext uri="{FF2B5EF4-FFF2-40B4-BE49-F238E27FC236}">
                <a16:creationId xmlns:a16="http://schemas.microsoft.com/office/drawing/2014/main" id="{55506C64-174D-A246-B888-77CD0C9B4224}"/>
              </a:ext>
            </a:extLst>
          </p:cNvPr>
          <p:cNvSpPr/>
          <p:nvPr/>
        </p:nvSpPr>
        <p:spPr>
          <a:xfrm>
            <a:off x="9092004" y="442857"/>
            <a:ext cx="2624866" cy="1420009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800" dirty="0">
                <a:solidFill>
                  <a:srgbClr val="000000"/>
                </a:solidFill>
                <a:latin typeface="Calibri"/>
                <a:cs typeface="Calibri"/>
              </a:rPr>
              <a:t>„Französisch ist eine Sprache, die wunderschön klingt!“</a:t>
            </a:r>
          </a:p>
        </p:txBody>
      </p:sp>
      <p:sp>
        <p:nvSpPr>
          <p:cNvPr id="6" name="Ovale Legende 5">
            <a:extLst>
              <a:ext uri="{FF2B5EF4-FFF2-40B4-BE49-F238E27FC236}">
                <a16:creationId xmlns:a16="http://schemas.microsoft.com/office/drawing/2014/main" id="{B866D74F-F348-C445-8C89-5A8F8D525F62}"/>
              </a:ext>
            </a:extLst>
          </p:cNvPr>
          <p:cNvSpPr/>
          <p:nvPr/>
        </p:nvSpPr>
        <p:spPr>
          <a:xfrm>
            <a:off x="4364917" y="260872"/>
            <a:ext cx="3465757" cy="1783977"/>
          </a:xfrm>
          <a:prstGeom prst="wedgeEllipseCallout">
            <a:avLst>
              <a:gd name="adj1" fmla="val 23019"/>
              <a:gd name="adj2" fmla="val 92045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  <a:defRPr/>
            </a:pPr>
            <a:r>
              <a:rPr lang="de-DE" sz="1800" dirty="0">
                <a:solidFill>
                  <a:srgbClr val="000000"/>
                </a:solidFill>
                <a:latin typeface="Calibri"/>
                <a:cs typeface="Calibri"/>
              </a:rPr>
              <a:t>„Mit Französisch ist es leichter, andere Fremdsprachen zu lernen.“</a:t>
            </a:r>
          </a:p>
        </p:txBody>
      </p:sp>
      <p:sp>
        <p:nvSpPr>
          <p:cNvPr id="7" name="Ovale Legende 6">
            <a:extLst>
              <a:ext uri="{FF2B5EF4-FFF2-40B4-BE49-F238E27FC236}">
                <a16:creationId xmlns:a16="http://schemas.microsoft.com/office/drawing/2014/main" id="{4F9BDECD-3224-6F47-9E05-BDA44313815A}"/>
              </a:ext>
            </a:extLst>
          </p:cNvPr>
          <p:cNvSpPr/>
          <p:nvPr/>
        </p:nvSpPr>
        <p:spPr>
          <a:xfrm>
            <a:off x="8631220" y="3056969"/>
            <a:ext cx="3254187" cy="1783977"/>
          </a:xfrm>
          <a:prstGeom prst="wedgeEllipseCallout">
            <a:avLst>
              <a:gd name="adj1" fmla="val -18183"/>
              <a:gd name="adj2" fmla="val 90995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800" dirty="0">
                <a:solidFill>
                  <a:srgbClr val="000000"/>
                </a:solidFill>
                <a:latin typeface="Calibri"/>
                <a:cs typeface="Calibri"/>
              </a:rPr>
              <a:t>„Mit Französisch ist es leichter, sp</a:t>
            </a:r>
            <a:r>
              <a:rPr lang="de-DE" dirty="0">
                <a:solidFill>
                  <a:srgbClr val="000000"/>
                </a:solidFill>
                <a:latin typeface="Calibri"/>
                <a:cs typeface="Calibri"/>
              </a:rPr>
              <a:t>äter</a:t>
            </a:r>
            <a:r>
              <a:rPr lang="de-DE" sz="1800" dirty="0">
                <a:solidFill>
                  <a:srgbClr val="000000"/>
                </a:solidFill>
                <a:latin typeface="Calibri"/>
                <a:cs typeface="Calibri"/>
              </a:rPr>
              <a:t> im Beruf international tätig zu werden.“</a:t>
            </a:r>
          </a:p>
        </p:txBody>
      </p:sp>
      <p:sp>
        <p:nvSpPr>
          <p:cNvPr id="8" name="Ovale Legende 7">
            <a:extLst>
              <a:ext uri="{FF2B5EF4-FFF2-40B4-BE49-F238E27FC236}">
                <a16:creationId xmlns:a16="http://schemas.microsoft.com/office/drawing/2014/main" id="{0431E34D-B477-6641-AD1A-9B214DC9971D}"/>
              </a:ext>
            </a:extLst>
          </p:cNvPr>
          <p:cNvSpPr/>
          <p:nvPr/>
        </p:nvSpPr>
        <p:spPr>
          <a:xfrm>
            <a:off x="3347415" y="2892014"/>
            <a:ext cx="3376114" cy="1466624"/>
          </a:xfrm>
          <a:prstGeom prst="wedgeEllipseCallout">
            <a:avLst>
              <a:gd name="adj1" fmla="val -43439"/>
              <a:gd name="adj2" fmla="val 60688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  <a:defRPr/>
            </a:pPr>
            <a:r>
              <a:rPr lang="de-DE" sz="1800" dirty="0">
                <a:solidFill>
                  <a:srgbClr val="000000"/>
                </a:solidFill>
                <a:latin typeface="Calibri"/>
                <a:cs typeface="Calibri"/>
              </a:rPr>
              <a:t>„Man kann an Frankreichaustauschen teilnehmen.“</a:t>
            </a:r>
          </a:p>
        </p:txBody>
      </p:sp>
      <p:sp>
        <p:nvSpPr>
          <p:cNvPr id="9" name="Wolkenförmige Legende 8">
            <a:extLst>
              <a:ext uri="{FF2B5EF4-FFF2-40B4-BE49-F238E27FC236}">
                <a16:creationId xmlns:a16="http://schemas.microsoft.com/office/drawing/2014/main" id="{2B6E50B0-A205-304E-977D-19D7B29214FF}"/>
              </a:ext>
            </a:extLst>
          </p:cNvPr>
          <p:cNvSpPr/>
          <p:nvPr/>
        </p:nvSpPr>
        <p:spPr>
          <a:xfrm>
            <a:off x="475130" y="604222"/>
            <a:ext cx="2492187" cy="1611854"/>
          </a:xfrm>
          <a:prstGeom prst="cloudCallout">
            <a:avLst>
              <a:gd name="adj1" fmla="val -25581"/>
              <a:gd name="adj2" fmla="val 7317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>
                <a:solidFill>
                  <a:srgbClr val="000000"/>
                </a:solidFill>
                <a:latin typeface="Calibri"/>
                <a:cs typeface="Calibri"/>
              </a:rPr>
              <a:t>„Französisch ist die Sprache der Liebe.“</a:t>
            </a:r>
          </a:p>
        </p:txBody>
      </p:sp>
      <p:sp>
        <p:nvSpPr>
          <p:cNvPr id="10" name="Wolkenförmige Legende 9">
            <a:extLst>
              <a:ext uri="{FF2B5EF4-FFF2-40B4-BE49-F238E27FC236}">
                <a16:creationId xmlns:a16="http://schemas.microsoft.com/office/drawing/2014/main" id="{B5ABB90C-8EA7-5B4C-8019-B5E075AE8FD8}"/>
              </a:ext>
            </a:extLst>
          </p:cNvPr>
          <p:cNvSpPr/>
          <p:nvPr/>
        </p:nvSpPr>
        <p:spPr>
          <a:xfrm>
            <a:off x="5380167" y="4667921"/>
            <a:ext cx="2965524" cy="1611854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>
                <a:solidFill>
                  <a:srgbClr val="000000"/>
                </a:solidFill>
                <a:latin typeface="Calibri"/>
                <a:cs typeface="Calibri"/>
              </a:rPr>
              <a:t>„Frankreich hat eine wunderbare Kultur.“</a:t>
            </a:r>
          </a:p>
        </p:txBody>
      </p:sp>
    </p:spTree>
    <p:extLst>
      <p:ext uri="{BB962C8B-B14F-4D97-AF65-F5344CB8AC3E}">
        <p14:creationId xmlns:p14="http://schemas.microsoft.com/office/powerpoint/2010/main" val="312142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4" descr="Ein Bild, das Wasser, draußen, Himmel, Boot enthält.&#10;&#10;Automatisch generierte Beschreibung">
            <a:extLst>
              <a:ext uri="{FF2B5EF4-FFF2-40B4-BE49-F238E27FC236}">
                <a16:creationId xmlns:a16="http://schemas.microsoft.com/office/drawing/2014/main" id="{A9090A42-F731-174C-8BFE-20D4406400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5746"/>
          <a:stretch/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  <p:sp>
        <p:nvSpPr>
          <p:cNvPr id="6" name="Untertitel 2">
            <a:extLst>
              <a:ext uri="{FF2B5EF4-FFF2-40B4-BE49-F238E27FC236}">
                <a16:creationId xmlns:a16="http://schemas.microsoft.com/office/drawing/2014/main" id="{7F70B395-8639-5447-9869-57FCB9533D7F}"/>
              </a:ext>
            </a:extLst>
          </p:cNvPr>
          <p:cNvSpPr txBox="1">
            <a:spLocks/>
          </p:cNvSpPr>
          <p:nvPr/>
        </p:nvSpPr>
        <p:spPr>
          <a:xfrm>
            <a:off x="2059771" y="712252"/>
            <a:ext cx="8072438" cy="1895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6000" dirty="0">
                <a:latin typeface="Baguet Script" panose="020F0502020204030204" pitchFamily="34" charset="0"/>
                <a:cs typeface="Baguet Script" panose="020F0502020204030204" pitchFamily="34" charset="0"/>
              </a:rPr>
              <a:t>Merci </a:t>
            </a:r>
            <a:r>
              <a:rPr lang="de-DE" sz="6000" dirty="0" err="1">
                <a:latin typeface="Baguet Script" panose="020F0502020204030204" pitchFamily="34" charset="0"/>
                <a:cs typeface="Baguet Script" panose="020F0502020204030204" pitchFamily="34" charset="0"/>
              </a:rPr>
              <a:t>pour</a:t>
            </a:r>
            <a:r>
              <a:rPr lang="de-DE" sz="6000" dirty="0">
                <a:latin typeface="Baguet Script" panose="020F0502020204030204" pitchFamily="34" charset="0"/>
                <a:cs typeface="Baguet Script" panose="020F0502020204030204" pitchFamily="34" charset="0"/>
              </a:rPr>
              <a:t> </a:t>
            </a:r>
            <a:r>
              <a:rPr lang="de-DE" sz="6000" dirty="0" err="1">
                <a:latin typeface="Baguet Script" panose="020F0502020204030204" pitchFamily="34" charset="0"/>
                <a:cs typeface="Baguet Script" panose="020F0502020204030204" pitchFamily="34" charset="0"/>
              </a:rPr>
              <a:t>votre</a:t>
            </a:r>
            <a:r>
              <a:rPr lang="de-DE" sz="6000" dirty="0">
                <a:latin typeface="Baguet Script" panose="020F0502020204030204" pitchFamily="34" charset="0"/>
                <a:cs typeface="Baguet Script" panose="020F0502020204030204" pitchFamily="34" charset="0"/>
              </a:rPr>
              <a:t> </a:t>
            </a:r>
            <a:r>
              <a:rPr lang="de-DE" sz="6000" dirty="0" err="1">
                <a:latin typeface="Baguet Script" panose="020F0502020204030204" pitchFamily="34" charset="0"/>
                <a:cs typeface="Baguet Script" panose="020F0502020204030204" pitchFamily="34" charset="0"/>
              </a:rPr>
              <a:t>attention</a:t>
            </a:r>
            <a:r>
              <a:rPr lang="de-DE" sz="6000" dirty="0">
                <a:latin typeface="Baguet Script" panose="020F0502020204030204" pitchFamily="34" charset="0"/>
                <a:cs typeface="Baguet Script" panose="020F0502020204030204" pitchFamily="34" charset="0"/>
              </a:rPr>
              <a:t>.</a:t>
            </a:r>
          </a:p>
          <a:p>
            <a:pPr algn="ctr"/>
            <a:r>
              <a:rPr lang="de-DE" sz="6000" dirty="0">
                <a:latin typeface="Baguet Script" panose="020F0502020204030204" pitchFamily="34" charset="0"/>
                <a:cs typeface="Baguet Script" panose="020F0502020204030204" pitchFamily="34" charset="0"/>
              </a:rPr>
              <a:t>A </a:t>
            </a:r>
            <a:r>
              <a:rPr lang="de-DE" sz="6000" dirty="0" err="1">
                <a:latin typeface="Baguet Script" panose="020F0502020204030204" pitchFamily="34" charset="0"/>
                <a:cs typeface="Baguet Script" panose="020F0502020204030204" pitchFamily="34" charset="0"/>
              </a:rPr>
              <a:t>bientôt</a:t>
            </a:r>
            <a:r>
              <a:rPr lang="de-DE" sz="6000" dirty="0">
                <a:latin typeface="Baguet Script" panose="020F0502020204030204" pitchFamily="34" charset="0"/>
                <a:cs typeface="Baguet Script" panose="020F0502020204030204" pitchFamily="34" charset="0"/>
              </a:rPr>
              <a:t>! </a:t>
            </a:r>
          </a:p>
        </p:txBody>
      </p:sp>
      <p:pic>
        <p:nvPicPr>
          <p:cNvPr id="7" name="Inhaltsplatzhalter 3" descr="Collage_1.jpg">
            <a:extLst>
              <a:ext uri="{FF2B5EF4-FFF2-40B4-BE49-F238E27FC236}">
                <a16:creationId xmlns:a16="http://schemas.microsoft.com/office/drawing/2014/main" id="{1DED6926-5F6D-9C4D-AC50-B41F7A8215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20021"/>
          <a:stretch/>
        </p:blipFill>
        <p:spPr>
          <a:xfrm>
            <a:off x="2955970" y="3006813"/>
            <a:ext cx="6280060" cy="3138935"/>
          </a:xfrm>
          <a:effectLst>
            <a:softEdge rad="291504"/>
          </a:effectLst>
        </p:spPr>
      </p:pic>
    </p:spTree>
    <p:extLst>
      <p:ext uri="{BB962C8B-B14F-4D97-AF65-F5344CB8AC3E}">
        <p14:creationId xmlns:p14="http://schemas.microsoft.com/office/powerpoint/2010/main" val="267977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5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nhaltsplatzhalter 3" descr="Ein Bild, das Wasser, draußen, Himmel, Boot enthält.&#10;&#10;Automatisch generierte Beschreibung">
            <a:extLst>
              <a:ext uri="{FF2B5EF4-FFF2-40B4-BE49-F238E27FC236}">
                <a16:creationId xmlns:a16="http://schemas.microsoft.com/office/drawing/2014/main" id="{4933EA77-584F-3D4C-A8BD-795ED99779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882" b="-1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21" name="Rectangle 17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C6E8AB5A-B17E-C34D-B9B1-1B850AA569CC}"/>
              </a:ext>
            </a:extLst>
          </p:cNvPr>
          <p:cNvSpPr txBox="1"/>
          <p:nvPr/>
        </p:nvSpPr>
        <p:spPr>
          <a:xfrm>
            <a:off x="429492" y="427930"/>
            <a:ext cx="485688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4200" b="1" dirty="0"/>
              <a:t>Warum </a:t>
            </a:r>
            <a:r>
              <a:rPr lang="de-DE" sz="4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FRA</a:t>
            </a:r>
            <a:r>
              <a:rPr lang="de-DE" sz="4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NZÖS</a:t>
            </a:r>
            <a:r>
              <a:rPr lang="de-DE" sz="4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ISCH</a:t>
            </a:r>
            <a:endParaRPr lang="de-DE" sz="4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4200" b="1" dirty="0"/>
              <a:t>    als zweite 	Fremdsprache?</a:t>
            </a:r>
          </a:p>
        </p:txBody>
      </p:sp>
      <p:pic>
        <p:nvPicPr>
          <p:cNvPr id="19" name="Picture 6" descr="Parlez-vous francais? 2 – LINE stickers | LINE STORE">
            <a:extLst>
              <a:ext uri="{FF2B5EF4-FFF2-40B4-BE49-F238E27FC236}">
                <a16:creationId xmlns:a16="http://schemas.microsoft.com/office/drawing/2014/main" id="{B9E80F50-45D1-F34C-B020-E4758CA50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4054" y="3975410"/>
            <a:ext cx="2911987" cy="298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Ovale Legende 22">
            <a:extLst>
              <a:ext uri="{FF2B5EF4-FFF2-40B4-BE49-F238E27FC236}">
                <a16:creationId xmlns:a16="http://schemas.microsoft.com/office/drawing/2014/main" id="{02543E76-D520-8A4C-8D14-DE3CE01800E7}"/>
              </a:ext>
            </a:extLst>
          </p:cNvPr>
          <p:cNvSpPr/>
          <p:nvPr/>
        </p:nvSpPr>
        <p:spPr>
          <a:xfrm>
            <a:off x="1944610" y="3533506"/>
            <a:ext cx="2103689" cy="1198319"/>
          </a:xfrm>
          <a:prstGeom prst="wedgeEllipseCallout">
            <a:avLst>
              <a:gd name="adj1" fmla="val -48938"/>
              <a:gd name="adj2" fmla="val 58762"/>
            </a:avLst>
          </a:prstGeom>
          <a:solidFill>
            <a:srgbClr val="97DEFF">
              <a:alpha val="69804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200" dirty="0" err="1">
                <a:solidFill>
                  <a:schemeClr val="tx1"/>
                </a:solidFill>
              </a:rPr>
              <a:t>Parlez-vous</a:t>
            </a:r>
            <a:r>
              <a:rPr lang="de-DE" sz="2200" dirty="0">
                <a:solidFill>
                  <a:schemeClr val="tx1"/>
                </a:solidFill>
              </a:rPr>
              <a:t> </a:t>
            </a:r>
            <a:r>
              <a:rPr lang="de-DE" sz="2200" dirty="0" err="1">
                <a:solidFill>
                  <a:schemeClr val="tx1"/>
                </a:solidFill>
              </a:rPr>
              <a:t>français</a:t>
            </a:r>
            <a:r>
              <a:rPr lang="de-DE" sz="2200" dirty="0">
                <a:solidFill>
                  <a:schemeClr val="tx1"/>
                </a:solidFill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63744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nhaltsplatzhalter 4" descr="Ein Bild, das Wasser, draußen, Himmel, Boot enthält.&#10;&#10;Automatisch generierte Beschreibung">
            <a:extLst>
              <a:ext uri="{FF2B5EF4-FFF2-40B4-BE49-F238E27FC236}">
                <a16:creationId xmlns:a16="http://schemas.microsoft.com/office/drawing/2014/main" id="{EE1B6DF6-6178-D24E-AD5F-4C36E5F500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50000"/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3" name="Abgerundetes Rechteck 12">
            <a:extLst>
              <a:ext uri="{FF2B5EF4-FFF2-40B4-BE49-F238E27FC236}">
                <a16:creationId xmlns:a16="http://schemas.microsoft.com/office/drawing/2014/main" id="{0259DF92-2AFA-1644-9FA5-363FB016CF13}"/>
              </a:ext>
            </a:extLst>
          </p:cNvPr>
          <p:cNvSpPr/>
          <p:nvPr/>
        </p:nvSpPr>
        <p:spPr>
          <a:xfrm>
            <a:off x="478236" y="604637"/>
            <a:ext cx="11235527" cy="578644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4" name="Bild 1">
            <a:extLst>
              <a:ext uri="{FF2B5EF4-FFF2-40B4-BE49-F238E27FC236}">
                <a16:creationId xmlns:a16="http://schemas.microsoft.com/office/drawing/2014/main" id="{5BA399EC-8E79-5A4F-8CF0-768DA1783B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0" r="16952" b="2"/>
          <a:stretch/>
        </p:blipFill>
        <p:spPr bwMode="auto">
          <a:xfrm>
            <a:off x="7529633" y="-91645"/>
            <a:ext cx="5140603" cy="4393604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9336241A-A39A-E549-9BC3-AECA67892CB6}"/>
              </a:ext>
            </a:extLst>
          </p:cNvPr>
          <p:cNvSpPr txBox="1"/>
          <p:nvPr/>
        </p:nvSpPr>
        <p:spPr>
          <a:xfrm>
            <a:off x="652894" y="1718037"/>
            <a:ext cx="10886209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600" dirty="0"/>
              <a:t>Rund 200 Millionen Menschen sprechen</a:t>
            </a:r>
            <a:br>
              <a:rPr lang="de-DE" sz="2600" dirty="0"/>
            </a:br>
            <a:r>
              <a:rPr lang="de-DE" sz="2600" dirty="0"/>
              <a:t>weltweit Französisch</a:t>
            </a:r>
            <a:br>
              <a:rPr lang="de-DE" sz="2600" dirty="0"/>
            </a:br>
            <a:endParaRPr lang="de-DE" sz="2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600" dirty="0"/>
              <a:t>Auf allen 5 Kontinenten vertreten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2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600" dirty="0"/>
              <a:t>Amtssprache in 35 Staaten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2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600" dirty="0"/>
              <a:t>Fremdsprache, die neben Englisch und Spanisch weltweit am häufigsten gelernt wird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2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600" dirty="0"/>
              <a:t>Offizielle Sprache internationaler Organisationen (UNO, EU, NATO…)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2800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EA2DD3C5-3E01-E948-AA5C-21C0CB6A034B}"/>
              </a:ext>
            </a:extLst>
          </p:cNvPr>
          <p:cNvSpPr txBox="1"/>
          <p:nvPr/>
        </p:nvSpPr>
        <p:spPr>
          <a:xfrm>
            <a:off x="478236" y="957429"/>
            <a:ext cx="7141764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3400" b="1" cap="none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1. Französisch</a:t>
            </a:r>
            <a:r>
              <a:rPr lang="de-DE" sz="3400" b="1" cap="none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ist eine </a:t>
            </a:r>
            <a:r>
              <a:rPr lang="de-DE" sz="3400" b="1" cap="none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Weltsprache!</a:t>
            </a:r>
          </a:p>
        </p:txBody>
      </p:sp>
    </p:spTree>
    <p:extLst>
      <p:ext uri="{BB962C8B-B14F-4D97-AF65-F5344CB8AC3E}">
        <p14:creationId xmlns:p14="http://schemas.microsoft.com/office/powerpoint/2010/main" val="270373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nhaltsplatzhalter 4" descr="Ein Bild, das Wasser, draußen, Himmel, Boot enthält.&#10;&#10;Automatisch generierte Beschreibung">
            <a:extLst>
              <a:ext uri="{FF2B5EF4-FFF2-40B4-BE49-F238E27FC236}">
                <a16:creationId xmlns:a16="http://schemas.microsoft.com/office/drawing/2014/main" id="{45F36912-8CD6-3A49-AC3B-EBA5E9B21B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50000"/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Abgerundetes Rechteck 3">
            <a:extLst>
              <a:ext uri="{FF2B5EF4-FFF2-40B4-BE49-F238E27FC236}">
                <a16:creationId xmlns:a16="http://schemas.microsoft.com/office/drawing/2014/main" id="{6513BD06-EFEB-A741-8B19-DEA1C80678E3}"/>
              </a:ext>
            </a:extLst>
          </p:cNvPr>
          <p:cNvSpPr/>
          <p:nvPr/>
        </p:nvSpPr>
        <p:spPr>
          <a:xfrm>
            <a:off x="478236" y="1032556"/>
            <a:ext cx="11235527" cy="492332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5601FBE-41AE-3C4A-BF76-B4927822F581}"/>
              </a:ext>
            </a:extLst>
          </p:cNvPr>
          <p:cNvSpPr txBox="1"/>
          <p:nvPr/>
        </p:nvSpPr>
        <p:spPr>
          <a:xfrm>
            <a:off x="652895" y="2120050"/>
            <a:ext cx="1088620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000000"/>
                </a:solidFill>
                <a:latin typeface="Calibri"/>
                <a:cs typeface="Calibri"/>
              </a:rPr>
              <a:t>Politisch und ökonomisch wichtiger Partner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28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000000"/>
                </a:solidFill>
                <a:latin typeface="Calibri"/>
                <a:cs typeface="Calibri"/>
              </a:rPr>
              <a:t>Intensive deutsch-französische Beziehungen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28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000000"/>
                </a:solidFill>
                <a:latin typeface="Calibri"/>
                <a:cs typeface="Calibri"/>
              </a:rPr>
              <a:t>Zahlreiche </a:t>
            </a:r>
            <a:r>
              <a:rPr lang="de-DE" sz="2800" dirty="0" err="1">
                <a:solidFill>
                  <a:srgbClr val="000000"/>
                </a:solidFill>
                <a:latin typeface="Calibri"/>
                <a:cs typeface="Calibri"/>
              </a:rPr>
              <a:t>binationale</a:t>
            </a:r>
            <a:r>
              <a:rPr lang="de-DE" sz="2800" dirty="0">
                <a:solidFill>
                  <a:srgbClr val="000000"/>
                </a:solidFill>
                <a:latin typeface="Calibri"/>
                <a:cs typeface="Calibri"/>
              </a:rPr>
              <a:t> Studiengänge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28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000000"/>
                </a:solidFill>
                <a:latin typeface="Calibri"/>
                <a:cs typeface="Calibri"/>
              </a:rPr>
              <a:t>Internationalisierung des Arbeitsmarktes</a:t>
            </a:r>
          </a:p>
          <a:p>
            <a:r>
              <a:rPr lang="de-DE" sz="2800" dirty="0">
                <a:solidFill>
                  <a:srgbClr val="000000"/>
                </a:solidFill>
                <a:latin typeface="Calibri"/>
                <a:cs typeface="Calibri"/>
                <a:sym typeface="Wingdings" pitchFamily="2" charset="2"/>
              </a:rPr>
              <a:t> </a:t>
            </a:r>
            <a:r>
              <a:rPr lang="de-DE" sz="2800" dirty="0">
                <a:solidFill>
                  <a:srgbClr val="000000"/>
                </a:solidFill>
                <a:latin typeface="Calibri"/>
                <a:cs typeface="Calibri"/>
              </a:rPr>
              <a:t>Zahlreiche Bereiche/Berufszweige, in denen Französisch von Vorteil ist</a:t>
            </a:r>
            <a:endParaRPr lang="de-DE" sz="2800" dirty="0"/>
          </a:p>
        </p:txBody>
      </p:sp>
      <p:pic>
        <p:nvPicPr>
          <p:cNvPr id="6" name="Picture 6" descr="Welche Zukunft hat die deutsch-französische Freundschaft in Europa? - Der  Landesbeauftragte für politische Bildung in Schleswig-Holstein">
            <a:extLst>
              <a:ext uri="{FF2B5EF4-FFF2-40B4-BE49-F238E27FC236}">
                <a16:creationId xmlns:a16="http://schemas.microsoft.com/office/drawing/2014/main" id="{FC7121C2-E5C0-E949-914B-1AB085CCD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4391" y="2144357"/>
            <a:ext cx="2264485" cy="226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d 8">
            <a:extLst>
              <a:ext uri="{FF2B5EF4-FFF2-40B4-BE49-F238E27FC236}">
                <a16:creationId xmlns:a16="http://schemas.microsoft.com/office/drawing/2014/main" id="{9E08CF22-6E82-0E4C-8062-F435F2AAA1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6234" y="293781"/>
            <a:ext cx="3572188" cy="2178164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A8446128-54E9-544D-9595-B9D9C102BB7D}"/>
              </a:ext>
            </a:extLst>
          </p:cNvPr>
          <p:cNvSpPr txBox="1"/>
          <p:nvPr/>
        </p:nvSpPr>
        <p:spPr>
          <a:xfrm>
            <a:off x="478236" y="1295996"/>
            <a:ext cx="704003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3400" b="1" cap="none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2. Politisch-</a:t>
            </a:r>
            <a:r>
              <a:rPr lang="de-DE" sz="3400" b="1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ökonomischer </a:t>
            </a:r>
            <a:r>
              <a:rPr lang="de-DE" sz="3400" b="1" cap="none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Aspekt</a:t>
            </a:r>
          </a:p>
        </p:txBody>
      </p:sp>
    </p:spTree>
    <p:extLst>
      <p:ext uri="{BB962C8B-B14F-4D97-AF65-F5344CB8AC3E}">
        <p14:creationId xmlns:p14="http://schemas.microsoft.com/office/powerpoint/2010/main" val="265124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nhaltsplatzhalter 4" descr="Ein Bild, das Wasser, draußen, Himmel, Boot enthält.&#10;&#10;Automatisch generierte Beschreibung">
            <a:extLst>
              <a:ext uri="{FF2B5EF4-FFF2-40B4-BE49-F238E27FC236}">
                <a16:creationId xmlns:a16="http://schemas.microsoft.com/office/drawing/2014/main" id="{962CD9AE-C4F8-9643-8AC0-377FA2D2EA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4B92176-D6E0-BB46-907B-0B44FB6AFD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1" name="Abgerundetes Rechteck 10">
            <a:extLst>
              <a:ext uri="{FF2B5EF4-FFF2-40B4-BE49-F238E27FC236}">
                <a16:creationId xmlns:a16="http://schemas.microsoft.com/office/drawing/2014/main" id="{16D6C81A-122B-884C-A289-C2D5042B6793}"/>
              </a:ext>
            </a:extLst>
          </p:cNvPr>
          <p:cNvSpPr/>
          <p:nvPr/>
        </p:nvSpPr>
        <p:spPr>
          <a:xfrm>
            <a:off x="478236" y="604637"/>
            <a:ext cx="11235527" cy="578644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E292F94-BA3F-A947-BE64-7833B7A8C179}"/>
              </a:ext>
            </a:extLst>
          </p:cNvPr>
          <p:cNvSpPr txBox="1"/>
          <p:nvPr/>
        </p:nvSpPr>
        <p:spPr>
          <a:xfrm>
            <a:off x="757096" y="1917721"/>
            <a:ext cx="1088620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/>
              <a:t>Nachbar- und Urlaubsland</a:t>
            </a:r>
          </a:p>
          <a:p>
            <a:r>
              <a:rPr lang="de-DE" sz="2800" dirty="0"/>
              <a:t>      </a:t>
            </a:r>
            <a:r>
              <a:rPr lang="de-DE" sz="2800" dirty="0">
                <a:sym typeface="Wingdings" pitchFamily="2" charset="2"/>
              </a:rPr>
              <a:t> touristischer Nutzen</a:t>
            </a:r>
            <a:br>
              <a:rPr lang="de-DE" sz="2800" dirty="0">
                <a:sym typeface="Wingdings" pitchFamily="2" charset="2"/>
              </a:rPr>
            </a:br>
            <a:endParaRPr lang="de-DE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/>
              <a:t>Präsenz im Alltag durch Musik und Filme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/>
              <a:t>Viele deutsche Wörter sind französischen Ursprungs</a:t>
            </a:r>
            <a:br>
              <a:rPr lang="de-DE" sz="2800" dirty="0"/>
            </a:br>
            <a:r>
              <a:rPr lang="de-DE" sz="2800" dirty="0">
                <a:sym typeface="Wingdings" pitchFamily="2" charset="2"/>
              </a:rPr>
              <a:t> z.B. </a:t>
            </a:r>
            <a:r>
              <a:rPr lang="de-DE" sz="2800" i="1" dirty="0">
                <a:sym typeface="Wingdings" pitchFamily="2" charset="2"/>
              </a:rPr>
              <a:t>Camembert, Dessert, Baguette, Parfüm, Konfitüre </a:t>
            </a:r>
            <a:r>
              <a:rPr lang="de-DE" sz="2800" dirty="0">
                <a:sym typeface="Wingdings" pitchFamily="2" charset="2"/>
              </a:rPr>
              <a:t>etc.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de-DE" sz="2800" dirty="0"/>
          </a:p>
          <a:p>
            <a:pPr marL="2743200" lvl="5" indent="-457200">
              <a:buFont typeface="Arial" panose="020B0604020202020204" pitchFamily="34" charset="0"/>
              <a:buChar char="•"/>
            </a:pPr>
            <a:r>
              <a:rPr lang="de-DE" sz="2800" dirty="0"/>
              <a:t>Hilfreich für weitere romanische Sprachen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28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BF017BC-6470-C348-9844-E9BBB45C6788}"/>
              </a:ext>
            </a:extLst>
          </p:cNvPr>
          <p:cNvSpPr txBox="1"/>
          <p:nvPr/>
        </p:nvSpPr>
        <p:spPr>
          <a:xfrm>
            <a:off x="919300" y="895634"/>
            <a:ext cx="704003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3400" b="1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3. Französisch </a:t>
            </a:r>
            <a:r>
              <a:rPr lang="de-DE" sz="3400" b="1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im </a:t>
            </a:r>
            <a:r>
              <a:rPr lang="de-DE" sz="3400" b="1" cap="none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Alltag</a:t>
            </a:r>
          </a:p>
        </p:txBody>
      </p:sp>
      <p:pic>
        <p:nvPicPr>
          <p:cNvPr id="6" name="Bild 9">
            <a:extLst>
              <a:ext uri="{FF2B5EF4-FFF2-40B4-BE49-F238E27FC236}">
                <a16:creationId xmlns:a16="http://schemas.microsoft.com/office/drawing/2014/main" id="{C1DF9B07-CD29-3A45-B3C9-9E8F5766A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2832" y="194149"/>
            <a:ext cx="3396265" cy="1901910"/>
          </a:xfrm>
          <a:prstGeom prst="rect">
            <a:avLst/>
          </a:prstGeom>
        </p:spPr>
      </p:pic>
      <p:pic>
        <p:nvPicPr>
          <p:cNvPr id="7" name="Picture 8" descr="Intouchables - Ziemlich Beste Freunde von Ost, Various Artists (CD, 2012)  online kaufen | eBay">
            <a:extLst>
              <a:ext uri="{FF2B5EF4-FFF2-40B4-BE49-F238E27FC236}">
                <a16:creationId xmlns:a16="http://schemas.microsoft.com/office/drawing/2014/main" id="{C9056064-3509-1541-8F10-AC93F246D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2138" y="1282075"/>
            <a:ext cx="2320876" cy="2302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C85C917E-5A85-C74D-9A80-66E517EEBA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67424">
            <a:off x="44634" y="3957140"/>
            <a:ext cx="1671110" cy="2857285"/>
          </a:xfrm>
          <a:prstGeom prst="rect">
            <a:avLst/>
          </a:prstGeom>
        </p:spPr>
      </p:pic>
      <p:pic>
        <p:nvPicPr>
          <p:cNvPr id="9" name="Picture 10" descr="Camembert 45% Fett i. Tr. | EDEKA">
            <a:extLst>
              <a:ext uri="{FF2B5EF4-FFF2-40B4-BE49-F238E27FC236}">
                <a16:creationId xmlns:a16="http://schemas.microsoft.com/office/drawing/2014/main" id="{4893C6CC-5962-6F46-945D-89E18D4E1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590" y="5106271"/>
            <a:ext cx="1284815" cy="1284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68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nhaltsplatzhalter 3" descr="Ein Bild, das Wasser, draußen, Himmel, Boot enthält.&#10;&#10;Automatisch generierte Beschreibung">
            <a:extLst>
              <a:ext uri="{FF2B5EF4-FFF2-40B4-BE49-F238E27FC236}">
                <a16:creationId xmlns:a16="http://schemas.microsoft.com/office/drawing/2014/main" id="{F7CD04FD-4EFA-B243-A594-A6BAB9C53B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882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694697B-CB8A-1149-B598-935ED94C432A}"/>
              </a:ext>
            </a:extLst>
          </p:cNvPr>
          <p:cNvSpPr txBox="1"/>
          <p:nvPr/>
        </p:nvSpPr>
        <p:spPr>
          <a:xfrm>
            <a:off x="4412510" y="592768"/>
            <a:ext cx="738594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4400" b="1" dirty="0"/>
              <a:t>Wie gestaltet sich der 	</a:t>
            </a:r>
            <a:r>
              <a:rPr lang="de-DE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FRA</a:t>
            </a:r>
            <a:r>
              <a:rPr lang="de-DE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de-DE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ZÖSISCH</a:t>
            </a:r>
            <a:r>
              <a:rPr lang="de-DE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UNTERRICHT</a:t>
            </a:r>
            <a:r>
              <a:rPr lang="de-DE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				      </a:t>
            </a:r>
            <a:r>
              <a:rPr lang="de-DE" sz="4400" b="1" dirty="0"/>
              <a:t>an der SAS?</a:t>
            </a:r>
          </a:p>
        </p:txBody>
      </p:sp>
      <p:pic>
        <p:nvPicPr>
          <p:cNvPr id="8" name="Grafik 7" descr="Ein Bild, das Text, Schiefertafel enthält.&#10;&#10;Automatisch generierte Beschreibung">
            <a:extLst>
              <a:ext uri="{FF2B5EF4-FFF2-40B4-BE49-F238E27FC236}">
                <a16:creationId xmlns:a16="http://schemas.microsoft.com/office/drawing/2014/main" id="{2C701B25-F9F7-8441-A937-3473777CAC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9099" y="3047852"/>
            <a:ext cx="1723232" cy="1355064"/>
          </a:xfrm>
          <a:prstGeom prst="rect">
            <a:avLst/>
          </a:prstGeom>
          <a:effectLst>
            <a:softEdge rad="0"/>
          </a:effectLst>
        </p:spPr>
      </p:pic>
      <p:pic>
        <p:nvPicPr>
          <p:cNvPr id="10" name="Picture 6" descr="Lehrer PNG Transparent - PNG All">
            <a:extLst>
              <a:ext uri="{FF2B5EF4-FFF2-40B4-BE49-F238E27FC236}">
                <a16:creationId xmlns:a16="http://schemas.microsoft.com/office/drawing/2014/main" id="{5A933A20-9B0B-E942-92CD-247EA2F7C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05480" y="3725384"/>
            <a:ext cx="3131373" cy="3132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493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4" descr="Ein Bild, das Wasser, draußen, Himmel, Boot enthält.&#10;&#10;Automatisch generierte Beschreibung">
            <a:extLst>
              <a:ext uri="{FF2B5EF4-FFF2-40B4-BE49-F238E27FC236}">
                <a16:creationId xmlns:a16="http://schemas.microsoft.com/office/drawing/2014/main" id="{A5CF032F-8647-3F4F-AACB-4E7EA03996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Abgerundetes Rechteck 4">
            <a:extLst>
              <a:ext uri="{FF2B5EF4-FFF2-40B4-BE49-F238E27FC236}">
                <a16:creationId xmlns:a16="http://schemas.microsoft.com/office/drawing/2014/main" id="{C0D4B444-DEC8-C14B-BB81-D79E2FB4FD30}"/>
              </a:ext>
            </a:extLst>
          </p:cNvPr>
          <p:cNvSpPr/>
          <p:nvPr/>
        </p:nvSpPr>
        <p:spPr>
          <a:xfrm>
            <a:off x="478236" y="604637"/>
            <a:ext cx="11235527" cy="578644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30458A9-0742-E74B-9859-37B4478883B5}"/>
              </a:ext>
            </a:extLst>
          </p:cNvPr>
          <p:cNvSpPr txBox="1"/>
          <p:nvPr/>
        </p:nvSpPr>
        <p:spPr>
          <a:xfrm>
            <a:off x="919300" y="895634"/>
            <a:ext cx="704003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3400" b="1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Wie </a:t>
            </a:r>
            <a:r>
              <a:rPr lang="de-DE" sz="3400" b="1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lernen </a:t>
            </a:r>
            <a:r>
              <a:rPr lang="de-DE" sz="3400" b="1" cap="none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wir?</a:t>
            </a:r>
          </a:p>
        </p:txBody>
      </p:sp>
      <p:pic>
        <p:nvPicPr>
          <p:cNvPr id="7" name="Bild 7">
            <a:extLst>
              <a:ext uri="{FF2B5EF4-FFF2-40B4-BE49-F238E27FC236}">
                <a16:creationId xmlns:a16="http://schemas.microsoft.com/office/drawing/2014/main" id="{C1FCE985-9823-714B-8711-CB16EEE2F3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1929" y="1174143"/>
            <a:ext cx="2157174" cy="987621"/>
          </a:xfrm>
          <a:prstGeom prst="rect">
            <a:avLst/>
          </a:prstGeom>
        </p:spPr>
      </p:pic>
      <p:pic>
        <p:nvPicPr>
          <p:cNvPr id="8" name="Bild 8">
            <a:extLst>
              <a:ext uri="{FF2B5EF4-FFF2-40B4-BE49-F238E27FC236}">
                <a16:creationId xmlns:a16="http://schemas.microsoft.com/office/drawing/2014/main" id="{B02901AC-08CB-3441-BA2E-0845220FA4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5806" y="434605"/>
            <a:ext cx="2179123" cy="11208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Bild 7">
            <a:extLst>
              <a:ext uri="{FF2B5EF4-FFF2-40B4-BE49-F238E27FC236}">
                <a16:creationId xmlns:a16="http://schemas.microsoft.com/office/drawing/2014/main" id="{491F9E15-886D-9641-8665-0AC19C84C7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4770" y="4036706"/>
            <a:ext cx="2283040" cy="1844696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A8D8EC11-C446-564D-BE79-C7FC530FF9CA}"/>
              </a:ext>
            </a:extLst>
          </p:cNvPr>
          <p:cNvSpPr txBox="1"/>
          <p:nvPr/>
        </p:nvSpPr>
        <p:spPr>
          <a:xfrm>
            <a:off x="652894" y="1747918"/>
            <a:ext cx="10886209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de-DE" sz="2400" dirty="0">
                <a:solidFill>
                  <a:srgbClr val="000000"/>
                </a:solidFill>
                <a:latin typeface="Calibri"/>
                <a:cs typeface="Calibri"/>
              </a:rPr>
              <a:t>Ziel der </a:t>
            </a:r>
            <a:r>
              <a:rPr lang="de-DE" sz="2400" b="1" dirty="0">
                <a:solidFill>
                  <a:srgbClr val="000000"/>
                </a:solidFill>
                <a:latin typeface="Calibri"/>
                <a:cs typeface="Calibri"/>
              </a:rPr>
              <a:t>Einsprachigkeit</a:t>
            </a:r>
            <a:r>
              <a:rPr lang="de-DE" sz="2400" dirty="0">
                <a:solidFill>
                  <a:srgbClr val="000000"/>
                </a:solidFill>
                <a:latin typeface="Calibri"/>
                <a:cs typeface="Calibri"/>
              </a:rPr>
              <a:t> im Unterricht</a:t>
            </a:r>
            <a:br>
              <a:rPr lang="de-DE" sz="2400" dirty="0">
                <a:solidFill>
                  <a:srgbClr val="000000"/>
                </a:solidFill>
                <a:latin typeface="Calibri"/>
                <a:cs typeface="Calibri"/>
              </a:rPr>
            </a:br>
            <a:endParaRPr lang="de-DE" sz="24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de-DE" sz="2400" b="1" dirty="0">
                <a:solidFill>
                  <a:srgbClr val="000000"/>
                </a:solidFill>
                <a:latin typeface="Calibri"/>
                <a:cs typeface="Calibri"/>
              </a:rPr>
              <a:t>Kommunikation</a:t>
            </a:r>
            <a:r>
              <a:rPr lang="de-DE" sz="2400" dirty="0">
                <a:solidFill>
                  <a:srgbClr val="000000"/>
                </a:solidFill>
                <a:latin typeface="Calibri"/>
                <a:cs typeface="Calibri"/>
              </a:rPr>
              <a:t> steht im Vordergrund (Grammatik hat dienende Funktion)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de-DE" sz="24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de-DE" sz="2400" dirty="0">
                <a:solidFill>
                  <a:srgbClr val="000000"/>
                </a:solidFill>
                <a:latin typeface="Calibri"/>
                <a:cs typeface="Calibri"/>
              </a:rPr>
              <a:t>Spielerische, interaktive, schüleraktivierende </a:t>
            </a:r>
            <a:r>
              <a:rPr lang="de-DE" sz="2400" b="1" dirty="0">
                <a:solidFill>
                  <a:srgbClr val="000000"/>
                </a:solidFill>
                <a:latin typeface="Calibri"/>
                <a:cs typeface="Calibri"/>
              </a:rPr>
              <a:t>Methoden</a:t>
            </a:r>
            <a:r>
              <a:rPr lang="de-DE" sz="2400" dirty="0">
                <a:solidFill>
                  <a:srgbClr val="000000"/>
                </a:solidFill>
                <a:latin typeface="Calibri"/>
                <a:cs typeface="Calibri"/>
              </a:rPr>
              <a:t>: Rollenspiele, Dialoge, Tandem-Übungen…</a:t>
            </a:r>
            <a:br>
              <a:rPr lang="de-DE" sz="2400" dirty="0">
                <a:solidFill>
                  <a:srgbClr val="000000"/>
                </a:solidFill>
                <a:latin typeface="Calibri"/>
                <a:cs typeface="Calibri"/>
              </a:rPr>
            </a:br>
            <a:endParaRPr lang="de-DE" sz="24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de-DE" sz="2400" dirty="0">
                <a:solidFill>
                  <a:srgbClr val="000000"/>
                </a:solidFill>
                <a:latin typeface="Calibri"/>
                <a:cs typeface="Calibri"/>
              </a:rPr>
              <a:t>Arbeit mit authentischen, motivierenden Quellen</a:t>
            </a:r>
            <a:br>
              <a:rPr lang="de-DE" sz="2400" dirty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de-DE" sz="2400" dirty="0">
                <a:solidFill>
                  <a:srgbClr val="000000"/>
                </a:solidFill>
                <a:latin typeface="Calibri"/>
                <a:cs typeface="Calibri"/>
              </a:rPr>
              <a:t>(</a:t>
            </a:r>
            <a:r>
              <a:rPr lang="de-DE" sz="2400" dirty="0">
                <a:solidFill>
                  <a:srgbClr val="000000"/>
                </a:solidFill>
                <a:latin typeface="Calibri"/>
                <a:cs typeface="Calibri"/>
                <a:sym typeface="Wingdings" pitchFamily="2" charset="2"/>
              </a:rPr>
              <a:t>Musik, Filme, </a:t>
            </a:r>
            <a:r>
              <a:rPr lang="de-DE" sz="2400" i="1" dirty="0">
                <a:solidFill>
                  <a:srgbClr val="000000"/>
                </a:solidFill>
                <a:latin typeface="Calibri"/>
                <a:cs typeface="Calibri"/>
                <a:sym typeface="Wingdings" pitchFamily="2" charset="2"/>
              </a:rPr>
              <a:t>Bandes </a:t>
            </a:r>
            <a:r>
              <a:rPr lang="de-DE" sz="2400" i="1" dirty="0" err="1">
                <a:solidFill>
                  <a:srgbClr val="000000"/>
                </a:solidFill>
                <a:latin typeface="Calibri"/>
                <a:cs typeface="Calibri"/>
                <a:sym typeface="Wingdings" pitchFamily="2" charset="2"/>
              </a:rPr>
              <a:t>dessinées</a:t>
            </a:r>
            <a:r>
              <a:rPr lang="de-DE" sz="2400" dirty="0">
                <a:solidFill>
                  <a:srgbClr val="000000"/>
                </a:solidFill>
                <a:latin typeface="Calibri"/>
                <a:cs typeface="Calibri"/>
                <a:sym typeface="Wingdings" pitchFamily="2" charset="2"/>
              </a:rPr>
              <a:t>, kulinarische Einblicke...)</a:t>
            </a:r>
            <a:endParaRPr lang="de-DE" sz="2400" dirty="0"/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de-DE" sz="24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de-DE" sz="2400" dirty="0">
                <a:solidFill>
                  <a:srgbClr val="000000"/>
                </a:solidFill>
                <a:latin typeface="Calibri"/>
                <a:cs typeface="Calibri"/>
              </a:rPr>
              <a:t>Orientierung an </a:t>
            </a:r>
            <a:r>
              <a:rPr lang="de-DE" sz="2400" b="1" dirty="0">
                <a:solidFill>
                  <a:srgbClr val="000000"/>
                </a:solidFill>
                <a:latin typeface="Calibri"/>
                <a:cs typeface="Calibri"/>
              </a:rPr>
              <a:t>realen Situationen</a:t>
            </a:r>
            <a:br>
              <a:rPr lang="de-DE" sz="2400" dirty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de-DE" sz="2400" dirty="0">
                <a:solidFill>
                  <a:srgbClr val="000000"/>
                </a:solidFill>
                <a:latin typeface="Calibri"/>
                <a:cs typeface="Calibri"/>
                <a:sym typeface="Wingdings"/>
              </a:rPr>
              <a:t></a:t>
            </a:r>
            <a:r>
              <a:rPr lang="de-DE" sz="2400" dirty="0">
                <a:solidFill>
                  <a:srgbClr val="000000"/>
                </a:solidFill>
                <a:latin typeface="Calibri"/>
                <a:cs typeface="Calibri"/>
              </a:rPr>
              <a:t> anwendungsbezogen und schülerzentriert</a:t>
            </a:r>
            <a:br>
              <a:rPr lang="de-DE" sz="2600" dirty="0">
                <a:solidFill>
                  <a:srgbClr val="000000"/>
                </a:solidFill>
                <a:latin typeface="Calibri"/>
                <a:cs typeface="Calibri"/>
              </a:rPr>
            </a:br>
            <a:endParaRPr lang="de-DE" sz="26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291096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4" descr="Ein Bild, das Wasser, draußen, Himmel, Boot enthält.&#10;&#10;Automatisch generierte Beschreibung">
            <a:extLst>
              <a:ext uri="{FF2B5EF4-FFF2-40B4-BE49-F238E27FC236}">
                <a16:creationId xmlns:a16="http://schemas.microsoft.com/office/drawing/2014/main" id="{2E6E657D-6294-7E46-ACD8-E0BA78178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9" name="Abgerundetes Rechteck 8">
            <a:extLst>
              <a:ext uri="{FF2B5EF4-FFF2-40B4-BE49-F238E27FC236}">
                <a16:creationId xmlns:a16="http://schemas.microsoft.com/office/drawing/2014/main" id="{43348B71-A6D8-CD45-A1A9-72BB2A4527A6}"/>
              </a:ext>
            </a:extLst>
          </p:cNvPr>
          <p:cNvSpPr/>
          <p:nvPr/>
        </p:nvSpPr>
        <p:spPr>
          <a:xfrm>
            <a:off x="478236" y="604637"/>
            <a:ext cx="11235527" cy="578644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666A201-6ABF-1F42-A24B-374FE8AAEF3D}"/>
              </a:ext>
            </a:extLst>
          </p:cNvPr>
          <p:cNvSpPr txBox="1"/>
          <p:nvPr/>
        </p:nvSpPr>
        <p:spPr>
          <a:xfrm>
            <a:off x="908542" y="1789701"/>
            <a:ext cx="618179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de-DE" sz="2400" b="1" dirty="0">
                <a:solidFill>
                  <a:srgbClr val="000000"/>
                </a:solidFill>
                <a:latin typeface="Calibri"/>
                <a:cs typeface="Calibri"/>
              </a:rPr>
              <a:t>Modernes Lehrwerk </a:t>
            </a:r>
            <a:r>
              <a:rPr lang="de-DE" sz="2400" dirty="0">
                <a:solidFill>
                  <a:srgbClr val="000000"/>
                </a:solidFill>
                <a:latin typeface="Calibri"/>
                <a:cs typeface="Calibri"/>
              </a:rPr>
              <a:t>mit zahlreichem Zusatzmaterial</a:t>
            </a:r>
            <a:endParaRPr lang="de-DE" sz="2400" b="1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de-DE" sz="2400" b="1" dirty="0">
                <a:solidFill>
                  <a:srgbClr val="000000"/>
                </a:solidFill>
                <a:latin typeface="Calibri"/>
                <a:cs typeface="Calibri"/>
              </a:rPr>
              <a:t>DELF-AG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de-DE" sz="2400" b="1" dirty="0">
                <a:solidFill>
                  <a:srgbClr val="000000"/>
                </a:solidFill>
                <a:latin typeface="Calibri"/>
                <a:cs typeface="Calibri"/>
              </a:rPr>
              <a:t>Angebote</a:t>
            </a:r>
            <a:r>
              <a:rPr lang="de-DE" sz="2400" dirty="0">
                <a:solidFill>
                  <a:srgbClr val="000000"/>
                </a:solidFill>
                <a:latin typeface="Calibri"/>
                <a:cs typeface="Calibri"/>
              </a:rPr>
              <a:t> in der Kreativleiste und den Projekttagen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de-DE" sz="2400" b="1" dirty="0">
                <a:solidFill>
                  <a:srgbClr val="000000"/>
                </a:solidFill>
                <a:latin typeface="Calibri"/>
                <a:cs typeface="Calibri"/>
              </a:rPr>
              <a:t>Deutsch-Französischer-Tag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de-DE" sz="2400" dirty="0">
                <a:solidFill>
                  <a:srgbClr val="000000"/>
                </a:solidFill>
                <a:latin typeface="Calibri"/>
                <a:cs typeface="Calibri"/>
              </a:rPr>
              <a:t>Unterstützung verschiedener </a:t>
            </a:r>
            <a:r>
              <a:rPr lang="de-DE" sz="2400" b="1" dirty="0">
                <a:solidFill>
                  <a:srgbClr val="000000"/>
                </a:solidFill>
                <a:latin typeface="Calibri"/>
                <a:cs typeface="Calibri"/>
              </a:rPr>
              <a:t>Austauschprogramme</a:t>
            </a:r>
            <a:r>
              <a:rPr lang="de-DE" sz="2400" dirty="0">
                <a:solidFill>
                  <a:srgbClr val="000000"/>
                </a:solidFill>
                <a:latin typeface="Calibri"/>
                <a:cs typeface="Calibri"/>
              </a:rPr>
              <a:t> (Voltaire-Programm, Brigitte-</a:t>
            </a:r>
            <a:r>
              <a:rPr lang="de-DE" sz="2400" dirty="0" err="1">
                <a:solidFill>
                  <a:srgbClr val="000000"/>
                </a:solidFill>
                <a:latin typeface="Calibri"/>
                <a:cs typeface="Calibri"/>
              </a:rPr>
              <a:t>Sauzay</a:t>
            </a:r>
            <a:r>
              <a:rPr lang="de-DE" sz="2400" dirty="0">
                <a:solidFill>
                  <a:srgbClr val="000000"/>
                </a:solidFill>
                <a:latin typeface="Calibri"/>
                <a:cs typeface="Calibri"/>
              </a:rPr>
              <a:t>-Programm)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20EED31-0A08-3741-9D4A-1B1592D1BF4B}"/>
              </a:ext>
            </a:extLst>
          </p:cNvPr>
          <p:cNvSpPr txBox="1"/>
          <p:nvPr/>
        </p:nvSpPr>
        <p:spPr>
          <a:xfrm>
            <a:off x="908542" y="1036425"/>
            <a:ext cx="704003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3400" b="1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Au</a:t>
            </a:r>
            <a:r>
              <a:rPr lang="de-DE" sz="3400" b="1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ßer</a:t>
            </a:r>
            <a:r>
              <a:rPr lang="de-DE" sz="3400" b="1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dem…</a:t>
            </a:r>
            <a:endParaRPr lang="de-DE" sz="3400" b="1" cap="none" spc="50" dirty="0">
              <a:ln w="9525" cmpd="sng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DBDE487D-0134-BA4C-9840-D440CA0EC28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C81FFEF-0942-2949-BA9E-996070A953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7942" y="983496"/>
            <a:ext cx="3425835" cy="2579452"/>
          </a:xfrm>
          <a:prstGeom prst="rect">
            <a:avLst/>
          </a:prstGeom>
          <a:effectLst>
            <a:softEdge rad="135830"/>
          </a:effectLst>
        </p:spPr>
      </p:pic>
      <p:pic>
        <p:nvPicPr>
          <p:cNvPr id="14" name="Grafik 13" descr="Ein Bild, das Text, Gebäck, Doughnut, drinnen enthält.&#10;&#10;Automatisch generierte Beschreibung">
            <a:extLst>
              <a:ext uri="{FF2B5EF4-FFF2-40B4-BE49-F238E27FC236}">
                <a16:creationId xmlns:a16="http://schemas.microsoft.com/office/drawing/2014/main" id="{D19DD159-8A21-BC49-A74B-3902F19A00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4584" y="3811633"/>
            <a:ext cx="3108874" cy="2330768"/>
          </a:xfrm>
          <a:prstGeom prst="rect">
            <a:avLst/>
          </a:prstGeom>
          <a:effectLst>
            <a:softEdge rad="121344"/>
          </a:effectLst>
        </p:spPr>
      </p:pic>
    </p:spTree>
    <p:extLst>
      <p:ext uri="{BB962C8B-B14F-4D97-AF65-F5344CB8AC3E}">
        <p14:creationId xmlns:p14="http://schemas.microsoft.com/office/powerpoint/2010/main" val="311541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D47766EE-4192-4B2D-A5A0-F60F9A5F74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nhaltsplatzhalter 3" descr="Ein Bild, das Wasser, draußen, Himmel, Boot enthält.&#10;&#10;Automatisch generierte Beschreibung">
            <a:extLst>
              <a:ext uri="{FF2B5EF4-FFF2-40B4-BE49-F238E27FC236}">
                <a16:creationId xmlns:a16="http://schemas.microsoft.com/office/drawing/2014/main" id="{D097000D-9975-A64E-AD03-8C55EDD76A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1" name="Graphic 1">
            <a:extLst>
              <a:ext uri="{FF2B5EF4-FFF2-40B4-BE49-F238E27FC236}">
                <a16:creationId xmlns:a16="http://schemas.microsoft.com/office/drawing/2014/main" id="{D6705569-F545-4F47-A260-A9202826E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655438" y="838201"/>
            <a:ext cx="7098161" cy="4549051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F8D7FD9B-CC26-3247-99FA-44D015C6197B}"/>
              </a:ext>
            </a:extLst>
          </p:cNvPr>
          <p:cNvSpPr txBox="1"/>
          <p:nvPr/>
        </p:nvSpPr>
        <p:spPr>
          <a:xfrm>
            <a:off x="2933105" y="2166313"/>
            <a:ext cx="6322742" cy="1892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3900" b="1" dirty="0"/>
              <a:t>Welche</a:t>
            </a:r>
            <a:br>
              <a:rPr lang="de-DE" sz="3900" b="1" dirty="0"/>
            </a:br>
            <a:r>
              <a:rPr lang="de-DE" sz="3900" b="1" dirty="0"/>
              <a:t>Herausforderungen gibt es im </a:t>
            </a:r>
            <a:r>
              <a:rPr lang="de-DE" sz="39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FRA</a:t>
            </a:r>
            <a:r>
              <a:rPr lang="de-DE" sz="39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de-DE" sz="39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ZÖSISCH</a:t>
            </a:r>
            <a:r>
              <a:rPr lang="de-DE" sz="39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UNTERRICHT ?</a:t>
            </a:r>
            <a:endParaRPr lang="de-DE" sz="39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2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476</Words>
  <Application>Microsoft Macintosh PowerPoint</Application>
  <PresentationFormat>Breitbild</PresentationFormat>
  <Paragraphs>84</Paragraphs>
  <Slides>14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21" baseType="lpstr">
      <vt:lpstr>Arial</vt:lpstr>
      <vt:lpstr>Arial</vt:lpstr>
      <vt:lpstr>Baguet Script</vt:lpstr>
      <vt:lpstr>Calibri</vt:lpstr>
      <vt:lpstr>Calibri Light</vt:lpstr>
      <vt:lpstr>Wingdings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Ahsen Varol</dc:creator>
  <cp:lastModifiedBy>Ahsen Varol</cp:lastModifiedBy>
  <cp:revision>6</cp:revision>
  <dcterms:created xsi:type="dcterms:W3CDTF">2023-02-17T14:36:16Z</dcterms:created>
  <dcterms:modified xsi:type="dcterms:W3CDTF">2023-02-20T13:52:48Z</dcterms:modified>
</cp:coreProperties>
</file>