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9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 snapToObject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6E5F5-EAD0-DD44-86FC-ED79F5D3C575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12F3B-07D9-AA46-9547-0E2AC667D0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084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00669"/>
            <a:ext cx="8787384" cy="562751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5" y="2168337"/>
            <a:ext cx="8307387" cy="1619251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de-DE" dirty="0"/>
              <a:t>Mastertitelformat bearbeiten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5" y="3810001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dirty="0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8" y="533401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7"/>
            <a:ext cx="8787384" cy="14407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1" y="1466849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7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5" y="2770188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Beschriftung,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2" y="1179576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1" y="1680881"/>
            <a:ext cx="4313891" cy="1162051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1" y="2837329"/>
            <a:ext cx="4313891" cy="341583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2" y="1169895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3"/>
            <a:ext cx="8787384" cy="210670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1" y="3329269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1" y="4343400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4" y="1179576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2" y="1680881"/>
            <a:ext cx="4313891" cy="1162051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2" y="2837329"/>
            <a:ext cx="4313891" cy="341583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2" y="1179577"/>
            <a:ext cx="3671047" cy="2205319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7"/>
            <a:ext cx="8787384" cy="14407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9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3"/>
            <a:ext cx="1447800" cy="484990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5" y="1398493"/>
            <a:ext cx="6669087" cy="4849907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ußfor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90" y="538165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7"/>
            <a:ext cx="8787384" cy="14407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7" y="2756648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,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8001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2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601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7"/>
            <a:ext cx="8787384" cy="14407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7"/>
            <a:ext cx="8787384" cy="14407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5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3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5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3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7"/>
            <a:ext cx="8787384" cy="14407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6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1" y="1680881"/>
            <a:ext cx="3697941" cy="1162051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3" y="1600201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1" y="2837329"/>
            <a:ext cx="3697941" cy="341583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7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7" y="2770189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7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ABF3C8-CBBE-0C40-8902-C1B981D4919D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10C9733-CAAE-C94E-B9BE-D52A18D0BD8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7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7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9023" y="405638"/>
            <a:ext cx="7772400" cy="566519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2"/>
                </a:solidFill>
              </a:rPr>
              <a:t>Wahlunterricht MINT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04035" y="1260596"/>
            <a:ext cx="5563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cap="all" spc="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de-DE" sz="3600" b="1" cap="all" spc="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athematik</a:t>
            </a:r>
            <a:br>
              <a:rPr lang="de-DE" sz="5400" b="1" cap="all" spc="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de-DE" sz="5400" b="1" cap="all" spc="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de-DE" sz="3600" b="1" cap="all" spc="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nformatik</a:t>
            </a:r>
            <a:br>
              <a:rPr lang="de-DE" sz="5400" b="1" cap="all" spc="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de-DE" sz="5400" b="1" cap="all" spc="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</a:t>
            </a:r>
            <a:r>
              <a:rPr lang="de-DE" sz="3600" b="1" cap="all" spc="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aturwissenschaften</a:t>
            </a:r>
            <a:br>
              <a:rPr lang="de-DE" sz="5400" b="1" cap="all" spc="5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de-DE" sz="5400" b="1" cap="all" spc="5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de-DE" sz="3600" b="1" cap="all" spc="5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echnik</a:t>
            </a:r>
            <a:endParaRPr lang="de-DE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147683" y="4965355"/>
            <a:ext cx="37940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/>
              <a:t>Wahlunterricht in der</a:t>
            </a:r>
          </a:p>
          <a:p>
            <a:pPr algn="ctr"/>
            <a:r>
              <a:rPr lang="de-DE" sz="3200" dirty="0"/>
              <a:t>Jahrgangsstufe G 8/9</a:t>
            </a:r>
          </a:p>
        </p:txBody>
      </p:sp>
    </p:spTree>
    <p:extLst>
      <p:ext uri="{BB962C8B-B14F-4D97-AF65-F5344CB8AC3E}">
        <p14:creationId xmlns:p14="http://schemas.microsoft.com/office/powerpoint/2010/main" val="16728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74"/>
    </mc:Choice>
    <mc:Fallback xmlns="">
      <p:transition spd="slow" advTm="2647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9023" y="405638"/>
            <a:ext cx="7772400" cy="566519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2"/>
                </a:solidFill>
              </a:rPr>
              <a:t>Wahlunterricht MINT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0588" y="1317112"/>
            <a:ext cx="8654073" cy="489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Der MINT-Unterricht</a:t>
            </a:r>
          </a:p>
          <a:p>
            <a:endParaRPr lang="de-DE" sz="2400" dirty="0"/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richtet sich an naturwissenschaftlich orientierte Schülerinnen,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endParaRPr lang="de-DE" sz="1200" dirty="0"/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führt stärker an experimentelles und forschendes natur-wissenschaftliches Arbeiten heran, als dies im regulären naturwissenschaftlichen Unterricht möglich ist.</a:t>
            </a:r>
            <a:br>
              <a:rPr lang="de-DE" sz="2400" dirty="0"/>
            </a:br>
            <a:endParaRPr lang="de-DE" sz="1200" dirty="0"/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beinhaltet die Lernziele:</a:t>
            </a:r>
          </a:p>
          <a:p>
            <a:pPr>
              <a:buClr>
                <a:schemeClr val="tx1"/>
              </a:buClr>
            </a:pPr>
            <a:r>
              <a:rPr lang="de-DE" sz="2400" dirty="0"/>
              <a:t>		- Überlegungen zu Versuchsdurchführungen</a:t>
            </a:r>
            <a:br>
              <a:rPr lang="de-DE" sz="2400" dirty="0"/>
            </a:br>
            <a:r>
              <a:rPr lang="de-DE" sz="2400" dirty="0"/>
              <a:t>		- Sammeln und Auswerten von Messdaten</a:t>
            </a:r>
          </a:p>
          <a:p>
            <a:pPr>
              <a:buClr>
                <a:schemeClr val="tx1"/>
              </a:buClr>
            </a:pPr>
            <a:r>
              <a:rPr lang="de-DE" sz="2400" dirty="0"/>
              <a:t>		- Präsentation der Ergebnisse</a:t>
            </a:r>
            <a:br>
              <a:rPr lang="de-DE" sz="2400" dirty="0"/>
            </a:br>
            <a:r>
              <a:rPr lang="de-DE" sz="2400" dirty="0"/>
              <a:t>		- Umgang mit Excel und PowerPoint</a:t>
            </a:r>
            <a:br>
              <a:rPr lang="de-DE" sz="2400" dirty="0"/>
            </a:br>
            <a:r>
              <a:rPr lang="de-DE" sz="2400" dirty="0"/>
              <a:t>		- Einsatz von Simulationen</a:t>
            </a:r>
          </a:p>
        </p:txBody>
      </p:sp>
    </p:spTree>
    <p:extLst>
      <p:ext uri="{BB962C8B-B14F-4D97-AF65-F5344CB8AC3E}">
        <p14:creationId xmlns:p14="http://schemas.microsoft.com/office/powerpoint/2010/main" val="16333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69"/>
    </mc:Choice>
    <mc:Fallback xmlns="">
      <p:transition spd="slow" advTm="607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9023" y="405638"/>
            <a:ext cx="7772400" cy="566519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2"/>
                </a:solidFill>
              </a:rPr>
              <a:t>Wahlunterricht MINT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03809" y="1332792"/>
            <a:ext cx="8917826" cy="4585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                          </a:t>
            </a:r>
            <a:r>
              <a:rPr lang="de-DE" sz="4000" b="1" u="sng" dirty="0"/>
              <a:t>Organisation</a:t>
            </a:r>
          </a:p>
          <a:p>
            <a:endParaRPr lang="de-DE" sz="1200" dirty="0"/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Drei Wochenstunden</a:t>
            </a:r>
            <a:br>
              <a:rPr lang="de-DE" sz="2400" dirty="0"/>
            </a:br>
            <a:endParaRPr lang="de-DE" sz="2400" dirty="0"/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Projektorientierter Unterricht unter fachübergreifender </a:t>
            </a:r>
            <a:r>
              <a:rPr lang="de-DE" sz="2400" dirty="0" err="1"/>
              <a:t>Einbe</a:t>
            </a:r>
            <a:r>
              <a:rPr lang="de-DE" sz="2400" dirty="0"/>
              <a:t>-</a:t>
            </a:r>
            <a:br>
              <a:rPr lang="de-DE" sz="2400" dirty="0"/>
            </a:br>
            <a:r>
              <a:rPr lang="de-DE" sz="2400" dirty="0" err="1"/>
              <a:t>ziehung</a:t>
            </a:r>
            <a:r>
              <a:rPr lang="de-DE" sz="2400" dirty="0"/>
              <a:t> der Fächer Biologie, Chemie, Physik, Erdkunde und</a:t>
            </a:r>
            <a:br>
              <a:rPr lang="de-DE" sz="2400" dirty="0"/>
            </a:br>
            <a:r>
              <a:rPr lang="de-DE" sz="2400" dirty="0"/>
              <a:t> Informatik, Exkursionen zu außerschulischen Lernorten</a:t>
            </a:r>
            <a:endParaRPr lang="de-DE" sz="1200" dirty="0"/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Eine Lernkontrolle pro Halbjahr</a:t>
            </a:r>
            <a:br>
              <a:rPr lang="de-DE" sz="2400" dirty="0"/>
            </a:br>
            <a:endParaRPr lang="de-DE" sz="1200" dirty="0"/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Zeugnisnote wird zu 1/3 aus Lernkontrolle und 2/3 aus Mitarbeit im</a:t>
            </a:r>
            <a:br>
              <a:rPr lang="de-DE" sz="2400" dirty="0"/>
            </a:br>
            <a:r>
              <a:rPr lang="de-DE" sz="2400" dirty="0"/>
              <a:t>Unterricht ermittelt.</a:t>
            </a:r>
            <a:br>
              <a:rPr lang="de-DE" sz="2400" dirty="0"/>
            </a:br>
            <a:endParaRPr lang="de-DE" sz="1200" dirty="0"/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Zeugnisnote wird wie ein Nebenfach gewertet.</a:t>
            </a:r>
          </a:p>
        </p:txBody>
      </p:sp>
    </p:spTree>
    <p:extLst>
      <p:ext uri="{BB962C8B-B14F-4D97-AF65-F5344CB8AC3E}">
        <p14:creationId xmlns:p14="http://schemas.microsoft.com/office/powerpoint/2010/main" val="6951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52"/>
    </mc:Choice>
    <mc:Fallback xmlns="">
      <p:transition spd="slow" advTm="569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9023" y="405638"/>
            <a:ext cx="7772400" cy="566519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2"/>
                </a:solidFill>
              </a:rPr>
              <a:t>Wahlunterricht MINT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5213" y="1160314"/>
            <a:ext cx="7827784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Mögliche Projektthemen: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Astronomie – Unser Planet im Weltall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Skelett und Bewegung – Uralte Knochen liefern wertvolle </a:t>
            </a:r>
            <a:br>
              <a:rPr lang="de-DE" sz="2400" dirty="0"/>
            </a:br>
            <a:r>
              <a:rPr lang="de-DE" sz="2400" dirty="0"/>
              <a:t>Informationen (Exkursion zur Grube </a:t>
            </a:r>
            <a:r>
              <a:rPr lang="de-DE" sz="2400" dirty="0" err="1"/>
              <a:t>Messel</a:t>
            </a:r>
            <a:r>
              <a:rPr lang="de-DE" sz="2400" dirty="0"/>
              <a:t>)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Erdgeschichte – Lagerstätten - Geologie von Deutschland – </a:t>
            </a:r>
            <a:br>
              <a:rPr lang="de-DE" sz="2400" dirty="0"/>
            </a:br>
            <a:r>
              <a:rPr lang="de-DE" sz="2400" dirty="0"/>
              <a:t>Mineralien / Gesteine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Lebensraum Streuobstwiese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Forensik und Tod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Sucht und Drogen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Oberflächengestaltung der Erde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Klima der Erde (mit Exkursion in den Wetterpark des DWD)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Biophysikalische Aspekte des Tauchens – </a:t>
            </a:r>
            <a:br>
              <a:rPr lang="de-DE" sz="2400" dirty="0"/>
            </a:br>
            <a:r>
              <a:rPr lang="de-DE" sz="2400" dirty="0"/>
              <a:t>mit eigenen Tauchversuchen in Hofheim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Ø"/>
            </a:pPr>
            <a:r>
              <a:rPr lang="de-DE" sz="2400" dirty="0"/>
              <a:t>Fliegen – vom Heißluftballon zum Jet</a:t>
            </a:r>
          </a:p>
        </p:txBody>
      </p:sp>
    </p:spTree>
    <p:extLst>
      <p:ext uri="{BB962C8B-B14F-4D97-AF65-F5344CB8AC3E}">
        <p14:creationId xmlns:p14="http://schemas.microsoft.com/office/powerpoint/2010/main" val="31098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64"/>
    </mc:Choice>
    <mc:Fallback xmlns="">
      <p:transition spd="slow" advTm="331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9023" y="405638"/>
            <a:ext cx="7772400" cy="566519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2"/>
                </a:solidFill>
              </a:rPr>
              <a:t>Wahlunterricht MINT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9025" y="1175994"/>
            <a:ext cx="806233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        </a:t>
            </a:r>
            <a:r>
              <a:rPr lang="de-DE" sz="3600" b="1" dirty="0"/>
              <a:t>  Themen im Schuljahr 2023/24</a:t>
            </a:r>
          </a:p>
          <a:p>
            <a:endParaRPr lang="de-DE" sz="2800" b="1" dirty="0"/>
          </a:p>
          <a:p>
            <a:r>
              <a:rPr lang="de-DE" sz="2800" b="1" dirty="0"/>
              <a:t>Klasse 8</a:t>
            </a:r>
            <a:br>
              <a:rPr lang="de-DE" sz="2800" b="1" dirty="0"/>
            </a:br>
            <a:endParaRPr lang="de-DE" dirty="0"/>
          </a:p>
          <a:p>
            <a:pPr marL="285750" indent="-285750">
              <a:buFont typeface="Wingdings" charset="2"/>
              <a:buChar char="Ø"/>
            </a:pPr>
            <a:r>
              <a:rPr lang="de-DE" dirty="0"/>
              <a:t>Physikalische Geographie/Geologie  mit Vulkanismus, Plattentektonik, </a:t>
            </a:r>
            <a:br>
              <a:rPr lang="de-DE" dirty="0"/>
            </a:br>
            <a:r>
              <a:rPr lang="de-DE" dirty="0"/>
              <a:t>                                         geologische Formationen, Erdepochen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Wingdings" charset="2"/>
              <a:buChar char="Ø"/>
            </a:pPr>
            <a:r>
              <a:rPr lang="de-DE" dirty="0"/>
              <a:t>Robotik – Konstruktion und Programmierung von Robotern </a:t>
            </a:r>
            <a:br>
              <a:rPr lang="de-DE" dirty="0"/>
            </a:br>
            <a:r>
              <a:rPr lang="de-DE" dirty="0"/>
              <a:t>		      auf der Basis eines Lego-Systems</a:t>
            </a:r>
          </a:p>
          <a:p>
            <a:pPr marL="285750" indent="-285750">
              <a:buFont typeface="Wingdings" charset="2"/>
              <a:buChar char="Ø"/>
            </a:pPr>
            <a:endParaRPr lang="de-DE" dirty="0"/>
          </a:p>
        </p:txBody>
      </p:sp>
      <p:pic>
        <p:nvPicPr>
          <p:cNvPr id="5" name="Bild 4" descr="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81" y="1789596"/>
            <a:ext cx="1428274" cy="33555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068022" y="5993233"/>
            <a:ext cx="2524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Besuch der </a:t>
            </a:r>
            <a:r>
              <a:rPr lang="de-DE" dirty="0" err="1"/>
              <a:t>Experimenta</a:t>
            </a:r>
            <a:endParaRPr lang="de-DE" dirty="0"/>
          </a:p>
        </p:txBody>
      </p:sp>
      <p:pic>
        <p:nvPicPr>
          <p:cNvPr id="7" name="Bild 6" descr="0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27" y="4700382"/>
            <a:ext cx="2335973" cy="1751980"/>
          </a:xfrm>
          <a:prstGeom prst="rect">
            <a:avLst/>
          </a:prstGeom>
        </p:spPr>
      </p:pic>
      <p:pic>
        <p:nvPicPr>
          <p:cNvPr id="8" name="Bild 4">
            <a:extLst>
              <a:ext uri="{FF2B5EF4-FFF2-40B4-BE49-F238E27FC236}">
                <a16:creationId xmlns:a16="http://schemas.microsoft.com/office/drawing/2014/main" id="{7B83877C-8142-D64E-EBB9-78A523FE0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41" y="4638438"/>
            <a:ext cx="1188581" cy="17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97"/>
    </mc:Choice>
    <mc:Fallback xmlns="">
      <p:transition spd="slow" advTm="3379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9023" y="405638"/>
            <a:ext cx="7772400" cy="566519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2"/>
                </a:solidFill>
              </a:rPr>
              <a:t>Wahlunterricht MINT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9025" y="1175994"/>
            <a:ext cx="806233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        </a:t>
            </a:r>
            <a:r>
              <a:rPr lang="de-DE" sz="3600" b="1" dirty="0"/>
              <a:t>  Themen im Schuljahr 2023/24</a:t>
            </a:r>
          </a:p>
          <a:p>
            <a:endParaRPr lang="de-DE" sz="2800" b="1" dirty="0"/>
          </a:p>
          <a:p>
            <a:r>
              <a:rPr lang="de-DE" sz="2800" b="1" dirty="0"/>
              <a:t>Klasse 9</a:t>
            </a:r>
          </a:p>
          <a:p>
            <a:pPr marL="285750" indent="-285750">
              <a:buFont typeface="Wingdings" charset="2"/>
              <a:buChar char="Ø"/>
            </a:pPr>
            <a:r>
              <a:rPr lang="de-DE" dirty="0"/>
              <a:t>Ökologie des Waldes mit regelmäßigen Exkursionen in den nahgelegenen </a:t>
            </a:r>
            <a:br>
              <a:rPr lang="de-DE" dirty="0"/>
            </a:br>
            <a:r>
              <a:rPr lang="de-DE" dirty="0"/>
              <a:t>Königsteiner Wald unter Mitwirkung des Forstamtes Königstein </a:t>
            </a:r>
            <a:br>
              <a:rPr lang="de-DE" dirty="0"/>
            </a:br>
            <a:r>
              <a:rPr lang="de-DE" dirty="0"/>
              <a:t>gekoppelt mit Oberthema Medizin  (Histologie, pathologische Veränderungen z.B. im Knochenbau, Entwicklungsstörungen z.B. Kleinwuchs)</a:t>
            </a:r>
            <a:br>
              <a:rPr lang="de-DE" dirty="0"/>
            </a:br>
            <a:br>
              <a:rPr lang="de-DE" dirty="0"/>
            </a:br>
            <a:endParaRPr lang="de-DE" dirty="0"/>
          </a:p>
          <a:p>
            <a:pPr marL="285750" indent="-285750">
              <a:buFont typeface="Wingdings" charset="2"/>
              <a:buChar char="Ø"/>
            </a:pPr>
            <a:r>
              <a:rPr lang="de-DE" dirty="0"/>
              <a:t>Informatik: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/>
              <a:t>Hardwaresysteme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/>
              <a:t>Informationsdarstellung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/>
              <a:t>Programmieren mit Scratch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/>
              <a:t>Wettbewerb Informatikbiber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/>
              <a:t>Verschlüsselungsverfahren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/>
              <a:t>Informationssicherheit und Datenschutz</a:t>
            </a:r>
          </a:p>
          <a:p>
            <a:pPr marL="742950" lvl="1" indent="-285750">
              <a:buFont typeface="Wingdings" charset="2"/>
              <a:buChar char="Ø"/>
            </a:pPr>
            <a:r>
              <a:rPr lang="de-DE" dirty="0"/>
              <a:t>Cyberkriminalität</a:t>
            </a:r>
          </a:p>
          <a:p>
            <a:pPr marL="285750" indent="-285750">
              <a:buFont typeface="Wingdings" charset="2"/>
              <a:buChar char="Ø"/>
            </a:pPr>
            <a:endParaRPr lang="de-DE" dirty="0"/>
          </a:p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868833" y="3090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9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46"/>
    </mc:Choice>
    <mc:Fallback xmlns="">
      <p:transition spd="slow" advTm="516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9023" y="405638"/>
            <a:ext cx="7772400" cy="566519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2"/>
                </a:solidFill>
              </a:rPr>
              <a:t>Wahlunterricht MINT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868833" y="3090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0A099A-1B8B-5847-963B-707FB20EB8D6}"/>
              </a:ext>
            </a:extLst>
          </p:cNvPr>
          <p:cNvSpPr txBox="1"/>
          <p:nvPr/>
        </p:nvSpPr>
        <p:spPr>
          <a:xfrm>
            <a:off x="1250449" y="1722839"/>
            <a:ext cx="6329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Vielen Dank für Ihre Aufmerksamkeit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89880BD-04E4-0D0D-908F-497325E8F143}"/>
              </a:ext>
            </a:extLst>
          </p:cNvPr>
          <p:cNvSpPr txBox="1"/>
          <p:nvPr/>
        </p:nvSpPr>
        <p:spPr>
          <a:xfrm>
            <a:off x="1745673" y="3459665"/>
            <a:ext cx="3693226" cy="110799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de-DE" sz="6600" dirty="0">
                <a:solidFill>
                  <a:schemeClr val="bg1"/>
                </a:solidFill>
              </a:rPr>
              <a:t>FRAGEN ?</a:t>
            </a:r>
          </a:p>
        </p:txBody>
      </p:sp>
    </p:spTree>
    <p:extLst>
      <p:ext uri="{BB962C8B-B14F-4D97-AF65-F5344CB8AC3E}">
        <p14:creationId xmlns:p14="http://schemas.microsoft.com/office/powerpoint/2010/main" val="627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54"/>
    </mc:Choice>
    <mc:Fallback xmlns="">
      <p:transition spd="slow" advTm="22454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reas">
  <a:themeElements>
    <a:clrScheme name="Boreas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Boreas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Borea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Boreas.thmx</Template>
  <TotalTime>0</TotalTime>
  <Words>346</Words>
  <Application>Microsoft Office PowerPoint</Application>
  <PresentationFormat>Bildschirmpräsentation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Calibri</vt:lpstr>
      <vt:lpstr>Wingdings</vt:lpstr>
      <vt:lpstr>Boreas</vt:lpstr>
      <vt:lpstr>Wahlunterricht MINT</vt:lpstr>
      <vt:lpstr>Wahlunterricht MINT</vt:lpstr>
      <vt:lpstr>Wahlunterricht MINT</vt:lpstr>
      <vt:lpstr>Wahlunterricht MINT</vt:lpstr>
      <vt:lpstr>Wahlunterricht MINT</vt:lpstr>
      <vt:lpstr>Wahlunterricht MINT</vt:lpstr>
      <vt:lpstr>Wahlunterricht MINT</vt:lpstr>
    </vt:vector>
  </TitlesOfParts>
  <Manager/>
  <Company>Privat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Wahlunterricht NAWI</dc:title>
  <dc:subject/>
  <dc:creator>Andreas Brahm</dc:creator>
  <cp:keywords/>
  <dc:description/>
  <cp:lastModifiedBy>Marcel Neeb</cp:lastModifiedBy>
  <cp:revision>19</cp:revision>
  <cp:lastPrinted>2018-03-06T17:53:58Z</cp:lastPrinted>
  <dcterms:created xsi:type="dcterms:W3CDTF">2012-03-21T14:08:26Z</dcterms:created>
  <dcterms:modified xsi:type="dcterms:W3CDTF">2023-10-19T13:46:46Z</dcterms:modified>
  <cp:category/>
</cp:coreProperties>
</file>